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  <p:sldMasterId id="2147484041" r:id="rId3"/>
    <p:sldMasterId id="2147484048" r:id="rId4"/>
  </p:sldMasterIdLst>
  <p:notesMasterIdLst>
    <p:notesMasterId r:id="rId16"/>
  </p:notesMasterIdLst>
  <p:handoutMasterIdLst>
    <p:handoutMasterId r:id="rId17"/>
  </p:handoutMasterIdLst>
  <p:sldIdLst>
    <p:sldId id="412" r:id="rId5"/>
    <p:sldId id="425" r:id="rId6"/>
    <p:sldId id="443" r:id="rId7"/>
    <p:sldId id="444" r:id="rId8"/>
    <p:sldId id="439" r:id="rId9"/>
    <p:sldId id="415" r:id="rId10"/>
    <p:sldId id="442" r:id="rId11"/>
    <p:sldId id="438" r:id="rId12"/>
    <p:sldId id="440" r:id="rId13"/>
    <p:sldId id="427" r:id="rId14"/>
    <p:sldId id="432" r:id="rId15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ource Sans Pro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ource Sans Pro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ource Sans Pro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ource Sans Pro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  <a:srgbClr val="FF9933"/>
    <a:srgbClr val="FF6600"/>
    <a:srgbClr val="A41515"/>
    <a:srgbClr val="FFFF00"/>
    <a:srgbClr val="8C1D1D"/>
    <a:srgbClr val="FFFFCC"/>
    <a:srgbClr val="0000FF"/>
    <a:srgbClr val="D0A76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78971" autoAdjust="0"/>
  </p:normalViewPr>
  <p:slideViewPr>
    <p:cSldViewPr snapToGrid="0" snapToObjects="1">
      <p:cViewPr varScale="1">
        <p:scale>
          <a:sx n="116" d="100"/>
          <a:sy n="116" d="100"/>
        </p:scale>
        <p:origin x="538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208" d="100"/>
          <a:sy n="208" d="100"/>
        </p:scale>
        <p:origin x="-1212" y="9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BA8B4-890E-4B53-B4AA-FBD97CC17E5D}" type="doc">
      <dgm:prSet loTypeId="urn:microsoft.com/office/officeart/2011/layout/HexagonRadial" loCatId="officeonlin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991AC7-AF0C-4FAF-B516-0062482B7B85}">
      <dgm:prSet phldrT="[Text]" custT="1"/>
      <dgm:spPr>
        <a:xfrm>
          <a:off x="3019624" y="0"/>
          <a:ext cx="1587510" cy="1373382"/>
        </a:xfrm>
        <a:solidFill>
          <a:schemeClr val="accent2"/>
        </a:solidFill>
        <a:ln>
          <a:noFill/>
        </a:ln>
      </dgm:spPr>
      <dgm:t>
        <a:bodyPr lIns="0" tIns="0" rIns="0" bIns="0"/>
        <a:lstStyle/>
        <a:p>
          <a:r>
            <a:rPr lang="en-US" sz="1100" b="0" dirty="0">
              <a:latin typeface="+mn-lt"/>
              <a:ea typeface="+mn-ea"/>
              <a:cs typeface="+mn-cs"/>
            </a:rPr>
            <a:t>Internal Audit</a:t>
          </a:r>
        </a:p>
      </dgm:t>
    </dgm:pt>
    <dgm:pt modelId="{C7885A0A-7804-4693-A66A-42EC0582C754}" type="parTrans" cxnId="{5EB92316-C457-4100-97EC-C95B14E75247}">
      <dgm:prSet/>
      <dgm:spPr/>
      <dgm:t>
        <a:bodyPr/>
        <a:lstStyle/>
        <a:p>
          <a:endParaRPr lang="en-US"/>
        </a:p>
      </dgm:t>
    </dgm:pt>
    <dgm:pt modelId="{934FF079-8D5A-4E94-935D-36D16529F377}" type="sibTrans" cxnId="{5EB92316-C457-4100-97EC-C95B14E75247}">
      <dgm:prSet/>
      <dgm:spPr/>
      <dgm:t>
        <a:bodyPr/>
        <a:lstStyle/>
        <a:p>
          <a:endParaRPr lang="en-US"/>
        </a:p>
      </dgm:t>
    </dgm:pt>
    <dgm:pt modelId="{E68902CD-8FBC-4E60-8D5D-9A1D7AD37BA7}">
      <dgm:prSet phldrT="[Text]" custT="1"/>
      <dgm:spPr>
        <a:xfrm>
          <a:off x="4475555" y="844722"/>
          <a:ext cx="1587510" cy="1373382"/>
        </a:xfrm>
        <a:solidFill>
          <a:srgbClr val="8C1515"/>
        </a:solidFill>
      </dgm:spPr>
      <dgm:t>
        <a:bodyPr lIns="0" tIns="0" rIns="0" bIns="0"/>
        <a:lstStyle/>
        <a:p>
          <a:r>
            <a:rPr lang="en-US" sz="1100" b="0" dirty="0">
              <a:latin typeface="+mn-lt"/>
              <a:ea typeface="+mn-ea"/>
              <a:cs typeface="+mn-cs"/>
            </a:rPr>
            <a:t>Ethics and Compliance</a:t>
          </a:r>
        </a:p>
      </dgm:t>
    </dgm:pt>
    <dgm:pt modelId="{E91844CE-0EB6-4845-98ED-0D327AE726F4}" type="parTrans" cxnId="{F21DF969-591D-4E31-B269-2AED1C3FA530}">
      <dgm:prSet/>
      <dgm:spPr/>
      <dgm:t>
        <a:bodyPr/>
        <a:lstStyle/>
        <a:p>
          <a:endParaRPr lang="en-US"/>
        </a:p>
      </dgm:t>
    </dgm:pt>
    <dgm:pt modelId="{363233E6-3DBA-41AE-8E97-5C96BA6C1D82}" type="sibTrans" cxnId="{F21DF969-591D-4E31-B269-2AED1C3FA530}">
      <dgm:prSet/>
      <dgm:spPr/>
      <dgm:t>
        <a:bodyPr/>
        <a:lstStyle/>
        <a:p>
          <a:endParaRPr lang="en-US"/>
        </a:p>
      </dgm:t>
    </dgm:pt>
    <dgm:pt modelId="{21A72998-F1D4-4AE4-9445-75F6347A9B1F}">
      <dgm:prSet phldrT="[Text]" custT="1"/>
      <dgm:spPr>
        <a:xfrm>
          <a:off x="4475555" y="2505348"/>
          <a:ext cx="1587510" cy="1373382"/>
        </a:xfrm>
        <a:solidFill>
          <a:srgbClr val="8C1515"/>
        </a:solidFill>
      </dgm:spPr>
      <dgm:t>
        <a:bodyPr lIns="0" tIns="0" rIns="0" bIns="0"/>
        <a:lstStyle/>
        <a:p>
          <a:r>
            <a:rPr lang="en-US" sz="1100" b="0" dirty="0">
              <a:latin typeface="+mn-lt"/>
              <a:ea typeface="+mn-ea"/>
              <a:cs typeface="+mn-cs"/>
            </a:rPr>
            <a:t>Enterprise Risk Management</a:t>
          </a:r>
        </a:p>
      </dgm:t>
    </dgm:pt>
    <dgm:pt modelId="{7BABEDF2-7F0A-494E-90C2-B68882BB82DD}" type="parTrans" cxnId="{17CA62C0-CF0B-4B34-9B47-82BD407BD581}">
      <dgm:prSet/>
      <dgm:spPr/>
      <dgm:t>
        <a:bodyPr/>
        <a:lstStyle/>
        <a:p>
          <a:endParaRPr lang="en-US"/>
        </a:p>
      </dgm:t>
    </dgm:pt>
    <dgm:pt modelId="{DEE16B87-6A07-4AFE-ABDA-BAEC91DAA211}" type="sibTrans" cxnId="{17CA62C0-CF0B-4B34-9B47-82BD407BD581}">
      <dgm:prSet/>
      <dgm:spPr/>
      <dgm:t>
        <a:bodyPr/>
        <a:lstStyle/>
        <a:p>
          <a:endParaRPr lang="en-US"/>
        </a:p>
      </dgm:t>
    </dgm:pt>
    <dgm:pt modelId="{17D1A8CB-77A8-409A-8774-5D5B57A44FBE}">
      <dgm:prSet phldrT="[Text]" custT="1"/>
      <dgm:spPr>
        <a:xfrm>
          <a:off x="3019624" y="3351016"/>
          <a:ext cx="1587510" cy="1373382"/>
        </a:xfrm>
        <a:solidFill>
          <a:srgbClr val="8C1515"/>
        </a:solidFill>
      </dgm:spPr>
      <dgm:t>
        <a:bodyPr lIns="0" tIns="0" rIns="0" bIns="0"/>
        <a:lstStyle/>
        <a:p>
          <a:r>
            <a:rPr lang="en-US" sz="1100" b="0" dirty="0">
              <a:latin typeface="+mn-lt"/>
              <a:ea typeface="+mn-ea"/>
              <a:cs typeface="+mn-cs"/>
            </a:rPr>
            <a:t>Risk Management</a:t>
          </a:r>
        </a:p>
      </dgm:t>
    </dgm:pt>
    <dgm:pt modelId="{C3D89BB4-0C05-4E33-9FA4-9A1062CFBC0F}" type="parTrans" cxnId="{7DF3AAD4-5BAD-40D6-AF78-7466CB111E9F}">
      <dgm:prSet/>
      <dgm:spPr/>
      <dgm:t>
        <a:bodyPr/>
        <a:lstStyle/>
        <a:p>
          <a:endParaRPr lang="en-US"/>
        </a:p>
      </dgm:t>
    </dgm:pt>
    <dgm:pt modelId="{88A97A18-3594-4075-A807-33F394C6ABA0}" type="sibTrans" cxnId="{7DF3AAD4-5BAD-40D6-AF78-7466CB111E9F}">
      <dgm:prSet/>
      <dgm:spPr/>
      <dgm:t>
        <a:bodyPr/>
        <a:lstStyle/>
        <a:p>
          <a:endParaRPr lang="en-US"/>
        </a:p>
      </dgm:t>
    </dgm:pt>
    <dgm:pt modelId="{DDD47D37-F5B8-419D-B5E5-90799F8A2B3A}">
      <dgm:prSet phldrT="[Text]" custT="1"/>
      <dgm:spPr>
        <a:xfrm>
          <a:off x="1556934" y="2506293"/>
          <a:ext cx="1587510" cy="1373382"/>
        </a:xfrm>
        <a:solidFill>
          <a:srgbClr val="8C1515"/>
        </a:solidFill>
      </dgm:spPr>
      <dgm:t>
        <a:bodyPr lIns="0" tIns="0" rIns="0" bIns="0"/>
        <a:lstStyle/>
        <a:p>
          <a:r>
            <a:rPr lang="en-US" sz="1100" b="0" dirty="0">
              <a:latin typeface="+mn-lt"/>
              <a:ea typeface="+mn-ea"/>
              <a:cs typeface="+mn-cs"/>
            </a:rPr>
            <a:t>Privacy</a:t>
          </a:r>
        </a:p>
      </dgm:t>
    </dgm:pt>
    <dgm:pt modelId="{A6B1967F-110E-4B3F-8CAA-4E950CACC3AF}" type="parTrans" cxnId="{3B768CF6-508E-4B66-9F74-BCC7AFFEB7CA}">
      <dgm:prSet/>
      <dgm:spPr/>
      <dgm:t>
        <a:bodyPr/>
        <a:lstStyle/>
        <a:p>
          <a:endParaRPr lang="en-US"/>
        </a:p>
      </dgm:t>
    </dgm:pt>
    <dgm:pt modelId="{C7E2975E-6B31-4039-A686-862066F84E57}" type="sibTrans" cxnId="{3B768CF6-508E-4B66-9F74-BCC7AFFEB7CA}">
      <dgm:prSet/>
      <dgm:spPr/>
      <dgm:t>
        <a:bodyPr/>
        <a:lstStyle/>
        <a:p>
          <a:endParaRPr lang="en-US"/>
        </a:p>
      </dgm:t>
    </dgm:pt>
    <dgm:pt modelId="{DAED7C68-0A5F-4A30-806A-BA8983840D19}">
      <dgm:prSet phldrT="[Text]" custT="1"/>
      <dgm:spPr>
        <a:xfrm>
          <a:off x="1556934" y="842832"/>
          <a:ext cx="1587510" cy="1373382"/>
        </a:xfrm>
        <a:solidFill>
          <a:srgbClr val="8C1515"/>
        </a:solidFill>
      </dgm:spPr>
      <dgm:t>
        <a:bodyPr lIns="0" tIns="0" rIns="0" bIns="0"/>
        <a:lstStyle/>
        <a:p>
          <a:r>
            <a:rPr lang="en-US" sz="1100" b="0" dirty="0">
              <a:latin typeface="+mn-lt"/>
              <a:ea typeface="+mn-ea"/>
              <a:cs typeface="+mn-cs"/>
            </a:rPr>
            <a:t>Information Security</a:t>
          </a:r>
        </a:p>
      </dgm:t>
    </dgm:pt>
    <dgm:pt modelId="{A09022C5-E1F8-41CE-A48A-D07CB0B073F7}" type="parTrans" cxnId="{93D8E4F4-1199-412B-808A-2DB84D4F07DF}">
      <dgm:prSet/>
      <dgm:spPr/>
      <dgm:t>
        <a:bodyPr/>
        <a:lstStyle/>
        <a:p>
          <a:endParaRPr lang="en-US"/>
        </a:p>
      </dgm:t>
    </dgm:pt>
    <dgm:pt modelId="{0CF282AF-504D-4245-AC35-854BC0333B36}" type="sibTrans" cxnId="{93D8E4F4-1199-412B-808A-2DB84D4F07DF}">
      <dgm:prSet/>
      <dgm:spPr/>
      <dgm:t>
        <a:bodyPr/>
        <a:lstStyle/>
        <a:p>
          <a:endParaRPr lang="en-US"/>
        </a:p>
      </dgm:t>
    </dgm:pt>
    <dgm:pt modelId="{145D821B-7AAD-4742-AE87-1177C1B838C5}">
      <dgm:prSet phldrT="[Text]" custT="1"/>
      <dgm:spPr>
        <a:xfrm>
          <a:off x="2841181" y="1524091"/>
          <a:ext cx="1937186" cy="1675744"/>
        </a:xfrm>
        <a:solidFill>
          <a:srgbClr val="8C1515"/>
        </a:solidFill>
      </dgm:spPr>
      <dgm:t>
        <a:bodyPr/>
        <a:lstStyle/>
        <a:p>
          <a:endParaRPr lang="en-US" sz="1400" b="1" dirty="0">
            <a:latin typeface="+mn-lt"/>
            <a:ea typeface="+mn-ea"/>
            <a:cs typeface="+mn-cs"/>
          </a:endParaRPr>
        </a:p>
      </dgm:t>
    </dgm:pt>
    <dgm:pt modelId="{8EDBE0CA-ED60-4319-9164-C30528158A72}" type="sibTrans" cxnId="{D57594A8-F1AB-4EA3-B4C0-DDB9C40805B7}">
      <dgm:prSet/>
      <dgm:spPr/>
      <dgm:t>
        <a:bodyPr/>
        <a:lstStyle/>
        <a:p>
          <a:endParaRPr lang="en-US"/>
        </a:p>
      </dgm:t>
    </dgm:pt>
    <dgm:pt modelId="{7300BDC7-151C-492D-8888-4FCC32540157}" type="parTrans" cxnId="{D57594A8-F1AB-4EA3-B4C0-DDB9C40805B7}">
      <dgm:prSet/>
      <dgm:spPr/>
      <dgm:t>
        <a:bodyPr/>
        <a:lstStyle/>
        <a:p>
          <a:endParaRPr lang="en-US"/>
        </a:p>
      </dgm:t>
    </dgm:pt>
    <dgm:pt modelId="{DE73D4A2-3642-44DC-B868-B547B8A6D0E1}" type="pres">
      <dgm:prSet presAssocID="{AECBA8B4-890E-4B53-B4AA-FBD97CC17E5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B2104E-2E60-4AC4-90B7-80E175B3D233}" type="pres">
      <dgm:prSet presAssocID="{145D821B-7AAD-4742-AE87-1177C1B838C5}" presName="Parent" presStyleLbl="node0" presStyleIdx="0" presStyleCnt="1" custScaleX="105642" custScaleY="106618">
        <dgm:presLayoutVars>
          <dgm:chMax val="6"/>
          <dgm:chPref val="6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DCFDCF07-3A45-4CE7-A6E0-9C0F36A20819}" type="pres">
      <dgm:prSet presAssocID="{19991AC7-AF0C-4FAF-B516-0062482B7B85}" presName="Accent1" presStyleCnt="0"/>
      <dgm:spPr/>
    </dgm:pt>
    <dgm:pt modelId="{DB0EF8F8-039F-49A6-9DEE-E85A0F0326A5}" type="pres">
      <dgm:prSet presAssocID="{19991AC7-AF0C-4FAF-B516-0062482B7B85}" presName="Accent" presStyleLbl="bgShp" presStyleIdx="0" presStyleCnt="6"/>
      <dgm:spPr/>
    </dgm:pt>
    <dgm:pt modelId="{32D979FE-5512-49F6-BAB6-90C437DAB495}" type="pres">
      <dgm:prSet presAssocID="{19991AC7-AF0C-4FAF-B516-0062482B7B85}" presName="Child1" presStyleLbl="node1" presStyleIdx="0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4D6AEE02-0462-4E96-9C4F-D2C642B006D5}" type="pres">
      <dgm:prSet presAssocID="{E68902CD-8FBC-4E60-8D5D-9A1D7AD37BA7}" presName="Accent2" presStyleCnt="0"/>
      <dgm:spPr/>
    </dgm:pt>
    <dgm:pt modelId="{5D73ACA7-CF9C-4D32-B5F8-A9118716975F}" type="pres">
      <dgm:prSet presAssocID="{E68902CD-8FBC-4E60-8D5D-9A1D7AD37BA7}" presName="Accent" presStyleLbl="bgShp" presStyleIdx="1" presStyleCnt="6" custLinFactNeighborX="33394" custLinFactNeighborY="23099"/>
      <dgm:spPr>
        <a:xfrm>
          <a:off x="4054232" y="722360"/>
          <a:ext cx="730894" cy="629762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F5E369-EFA6-41BD-AC23-58D2E1CE747C}" type="pres">
      <dgm:prSet presAssocID="{E68902CD-8FBC-4E60-8D5D-9A1D7AD37BA7}" presName="Child2" presStyleLbl="node1" presStyleIdx="1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2BC9D219-680A-4A0C-AEE0-21E7A8B2CE73}" type="pres">
      <dgm:prSet presAssocID="{21A72998-F1D4-4AE4-9445-75F6347A9B1F}" presName="Accent3" presStyleCnt="0"/>
      <dgm:spPr/>
    </dgm:pt>
    <dgm:pt modelId="{52542F84-928E-4A02-8D1A-B191393F240E}" type="pres">
      <dgm:prSet presAssocID="{21A72998-F1D4-4AE4-9445-75F6347A9B1F}" presName="Accent" presStyleLbl="bgShp" presStyleIdx="2" presStyleCnt="6" custLinFactNeighborY="43920"/>
      <dgm:spPr>
        <a:xfrm>
          <a:off x="4907243" y="1899680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</dgm:spPr>
    </dgm:pt>
    <dgm:pt modelId="{14AF9E59-6FAD-463C-B7B1-021B4763DA4D}" type="pres">
      <dgm:prSet presAssocID="{21A72998-F1D4-4AE4-9445-75F6347A9B1F}" presName="Child3" presStyleLbl="node1" presStyleIdx="2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AD1BFD67-A6C1-4ED3-8E62-A0EDAAEF114A}" type="pres">
      <dgm:prSet presAssocID="{17D1A8CB-77A8-409A-8774-5D5B57A44FBE}" presName="Accent4" presStyleCnt="0"/>
      <dgm:spPr/>
    </dgm:pt>
    <dgm:pt modelId="{36154D82-F69F-4A17-B991-437A50B7AF67}" type="pres">
      <dgm:prSet presAssocID="{17D1A8CB-77A8-409A-8774-5D5B57A44FBE}" presName="Accent" presStyleLbl="bgShp" presStyleIdx="3" presStyleCnt="6" custLinFactNeighborX="-37774" custLinFactNeighborY="19713"/>
      <dgm:spPr>
        <a:xfrm>
          <a:off x="4314686" y="3228654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</dgm:spPr>
    </dgm:pt>
    <dgm:pt modelId="{08F20A57-3C57-418E-B85B-902AD81D6493}" type="pres">
      <dgm:prSet presAssocID="{17D1A8CB-77A8-409A-8774-5D5B57A44FBE}" presName="Child4" presStyleLbl="node1" presStyleIdx="3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932209AE-8F64-4F6A-93E9-F663E4E715C2}" type="pres">
      <dgm:prSet presAssocID="{DDD47D37-F5B8-419D-B5E5-90799F8A2B3A}" presName="Accent5" presStyleCnt="0"/>
      <dgm:spPr/>
    </dgm:pt>
    <dgm:pt modelId="{B8A28213-E32B-477E-A8A9-8EADE6040868}" type="pres">
      <dgm:prSet presAssocID="{DDD47D37-F5B8-419D-B5E5-90799F8A2B3A}" presName="Accent" presStyleLbl="bgShp" presStyleIdx="4" presStyleCnt="6" custLinFactNeighborX="-34750" custLinFactNeighborY="-20584"/>
      <dgm:spPr>
        <a:xfrm>
          <a:off x="2844786" y="3366606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</dgm:spPr>
    </dgm:pt>
    <dgm:pt modelId="{9100C6D9-4971-460D-9FDA-AFB32E8F837B}" type="pres">
      <dgm:prSet presAssocID="{DDD47D37-F5B8-419D-B5E5-90799F8A2B3A}" presName="Child5" presStyleLbl="node1" presStyleIdx="4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9578A717-F9AA-46A1-B25D-227E84F98F85}" type="pres">
      <dgm:prSet presAssocID="{DAED7C68-0A5F-4A30-806A-BA8983840D19}" presName="Accent6" presStyleCnt="0"/>
      <dgm:spPr/>
    </dgm:pt>
    <dgm:pt modelId="{B91B62D7-631A-4B12-BF14-C3AF3FD1E1E3}" type="pres">
      <dgm:prSet presAssocID="{DAED7C68-0A5F-4A30-806A-BA8983840D19}" presName="Accent" presStyleLbl="bgShp" presStyleIdx="5" presStyleCnt="6" custAng="0" custScaleY="115781" custLinFactNeighborX="464" custLinFactNeighborY="-47006"/>
      <dgm:spPr>
        <a:xfrm>
          <a:off x="1977806" y="2189758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</dgm:spPr>
    </dgm:pt>
    <dgm:pt modelId="{306CD153-BECA-4481-BCF6-AB10EFE6BF68}" type="pres">
      <dgm:prSet presAssocID="{DAED7C68-0A5F-4A30-806A-BA8983840D19}" presName="Child6" presStyleLbl="node1" presStyleIdx="5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US"/>
        </a:p>
      </dgm:t>
    </dgm:pt>
  </dgm:ptLst>
  <dgm:cxnLst>
    <dgm:cxn modelId="{A767E8E6-4E1C-4E57-B437-39077F58A00F}" type="presOf" srcId="{21A72998-F1D4-4AE4-9445-75F6347A9B1F}" destId="{14AF9E59-6FAD-463C-B7B1-021B4763DA4D}" srcOrd="0" destOrd="0" presId="urn:microsoft.com/office/officeart/2011/layout/HexagonRadial"/>
    <dgm:cxn modelId="{AA7E9B0C-8C25-4E96-B25D-8FE2952A4A78}" type="presOf" srcId="{19991AC7-AF0C-4FAF-B516-0062482B7B85}" destId="{32D979FE-5512-49F6-BAB6-90C437DAB495}" srcOrd="0" destOrd="0" presId="urn:microsoft.com/office/officeart/2011/layout/HexagonRadial"/>
    <dgm:cxn modelId="{27DDFDF3-CC2B-461C-ACD3-6809F4C0E853}" type="presOf" srcId="{AECBA8B4-890E-4B53-B4AA-FBD97CC17E5D}" destId="{DE73D4A2-3642-44DC-B868-B547B8A6D0E1}" srcOrd="0" destOrd="0" presId="urn:microsoft.com/office/officeart/2011/layout/HexagonRadial"/>
    <dgm:cxn modelId="{3B768CF6-508E-4B66-9F74-BCC7AFFEB7CA}" srcId="{145D821B-7AAD-4742-AE87-1177C1B838C5}" destId="{DDD47D37-F5B8-419D-B5E5-90799F8A2B3A}" srcOrd="4" destOrd="0" parTransId="{A6B1967F-110E-4B3F-8CAA-4E950CACC3AF}" sibTransId="{C7E2975E-6B31-4039-A686-862066F84E57}"/>
    <dgm:cxn modelId="{77FF19FA-D718-4191-960A-AD5C70426A13}" type="presOf" srcId="{145D821B-7AAD-4742-AE87-1177C1B838C5}" destId="{C4B2104E-2E60-4AC4-90B7-80E175B3D233}" srcOrd="0" destOrd="0" presId="urn:microsoft.com/office/officeart/2011/layout/HexagonRadial"/>
    <dgm:cxn modelId="{D57594A8-F1AB-4EA3-B4C0-DDB9C40805B7}" srcId="{AECBA8B4-890E-4B53-B4AA-FBD97CC17E5D}" destId="{145D821B-7AAD-4742-AE87-1177C1B838C5}" srcOrd="0" destOrd="0" parTransId="{7300BDC7-151C-492D-8888-4FCC32540157}" sibTransId="{8EDBE0CA-ED60-4319-9164-C30528158A72}"/>
    <dgm:cxn modelId="{77DD7BF3-A0D5-4A99-A8FC-A7DCFE844F18}" type="presOf" srcId="{17D1A8CB-77A8-409A-8774-5D5B57A44FBE}" destId="{08F20A57-3C57-418E-B85B-902AD81D6493}" srcOrd="0" destOrd="0" presId="urn:microsoft.com/office/officeart/2011/layout/HexagonRadial"/>
    <dgm:cxn modelId="{7DF3AAD4-5BAD-40D6-AF78-7466CB111E9F}" srcId="{145D821B-7AAD-4742-AE87-1177C1B838C5}" destId="{17D1A8CB-77A8-409A-8774-5D5B57A44FBE}" srcOrd="3" destOrd="0" parTransId="{C3D89BB4-0C05-4E33-9FA4-9A1062CFBC0F}" sibTransId="{88A97A18-3594-4075-A807-33F394C6ABA0}"/>
    <dgm:cxn modelId="{17CA62C0-CF0B-4B34-9B47-82BD407BD581}" srcId="{145D821B-7AAD-4742-AE87-1177C1B838C5}" destId="{21A72998-F1D4-4AE4-9445-75F6347A9B1F}" srcOrd="2" destOrd="0" parTransId="{7BABEDF2-7F0A-494E-90C2-B68882BB82DD}" sibTransId="{DEE16B87-6A07-4AFE-ABDA-BAEC91DAA211}"/>
    <dgm:cxn modelId="{DC02E221-6BBD-4994-A293-67D6249396CD}" type="presOf" srcId="{DDD47D37-F5B8-419D-B5E5-90799F8A2B3A}" destId="{9100C6D9-4971-460D-9FDA-AFB32E8F837B}" srcOrd="0" destOrd="0" presId="urn:microsoft.com/office/officeart/2011/layout/HexagonRadial"/>
    <dgm:cxn modelId="{F21DF969-591D-4E31-B269-2AED1C3FA530}" srcId="{145D821B-7AAD-4742-AE87-1177C1B838C5}" destId="{E68902CD-8FBC-4E60-8D5D-9A1D7AD37BA7}" srcOrd="1" destOrd="0" parTransId="{E91844CE-0EB6-4845-98ED-0D327AE726F4}" sibTransId="{363233E6-3DBA-41AE-8E97-5C96BA6C1D82}"/>
    <dgm:cxn modelId="{5EB92316-C457-4100-97EC-C95B14E75247}" srcId="{145D821B-7AAD-4742-AE87-1177C1B838C5}" destId="{19991AC7-AF0C-4FAF-B516-0062482B7B85}" srcOrd="0" destOrd="0" parTransId="{C7885A0A-7804-4693-A66A-42EC0582C754}" sibTransId="{934FF079-8D5A-4E94-935D-36D16529F377}"/>
    <dgm:cxn modelId="{35F410ED-7A95-4C15-8BCF-D194DD22A376}" type="presOf" srcId="{DAED7C68-0A5F-4A30-806A-BA8983840D19}" destId="{306CD153-BECA-4481-BCF6-AB10EFE6BF68}" srcOrd="0" destOrd="0" presId="urn:microsoft.com/office/officeart/2011/layout/HexagonRadial"/>
    <dgm:cxn modelId="{93D8E4F4-1199-412B-808A-2DB84D4F07DF}" srcId="{145D821B-7AAD-4742-AE87-1177C1B838C5}" destId="{DAED7C68-0A5F-4A30-806A-BA8983840D19}" srcOrd="5" destOrd="0" parTransId="{A09022C5-E1F8-41CE-A48A-D07CB0B073F7}" sibTransId="{0CF282AF-504D-4245-AC35-854BC0333B36}"/>
    <dgm:cxn modelId="{58F34524-1E1B-4E17-AF85-02282EA86D4B}" type="presOf" srcId="{E68902CD-8FBC-4E60-8D5D-9A1D7AD37BA7}" destId="{2AF5E369-EFA6-41BD-AC23-58D2E1CE747C}" srcOrd="0" destOrd="0" presId="urn:microsoft.com/office/officeart/2011/layout/HexagonRadial"/>
    <dgm:cxn modelId="{EB596A62-6BE6-47A3-B719-EFB704D1412B}" type="presParOf" srcId="{DE73D4A2-3642-44DC-B868-B547B8A6D0E1}" destId="{C4B2104E-2E60-4AC4-90B7-80E175B3D233}" srcOrd="0" destOrd="0" presId="urn:microsoft.com/office/officeart/2011/layout/HexagonRadial"/>
    <dgm:cxn modelId="{B7A272E9-9AAE-468E-839D-F91FEE59F87E}" type="presParOf" srcId="{DE73D4A2-3642-44DC-B868-B547B8A6D0E1}" destId="{DCFDCF07-3A45-4CE7-A6E0-9C0F36A20819}" srcOrd="1" destOrd="0" presId="urn:microsoft.com/office/officeart/2011/layout/HexagonRadial"/>
    <dgm:cxn modelId="{FF5F01F0-6153-456A-A851-41F51A070F12}" type="presParOf" srcId="{DCFDCF07-3A45-4CE7-A6E0-9C0F36A20819}" destId="{DB0EF8F8-039F-49A6-9DEE-E85A0F0326A5}" srcOrd="0" destOrd="0" presId="urn:microsoft.com/office/officeart/2011/layout/HexagonRadial"/>
    <dgm:cxn modelId="{04536B61-F7F9-4FEC-8529-85F49E45F1EE}" type="presParOf" srcId="{DE73D4A2-3642-44DC-B868-B547B8A6D0E1}" destId="{32D979FE-5512-49F6-BAB6-90C437DAB495}" srcOrd="2" destOrd="0" presId="urn:microsoft.com/office/officeart/2011/layout/HexagonRadial"/>
    <dgm:cxn modelId="{81580592-84E0-4CE6-80EA-8EF862B4BB49}" type="presParOf" srcId="{DE73D4A2-3642-44DC-B868-B547B8A6D0E1}" destId="{4D6AEE02-0462-4E96-9C4F-D2C642B006D5}" srcOrd="3" destOrd="0" presId="urn:microsoft.com/office/officeart/2011/layout/HexagonRadial"/>
    <dgm:cxn modelId="{99717C17-0AD6-4791-B0A5-5C8A6C7EBFF6}" type="presParOf" srcId="{4D6AEE02-0462-4E96-9C4F-D2C642B006D5}" destId="{5D73ACA7-CF9C-4D32-B5F8-A9118716975F}" srcOrd="0" destOrd="0" presId="urn:microsoft.com/office/officeart/2011/layout/HexagonRadial"/>
    <dgm:cxn modelId="{147D812A-34A6-468C-BEA7-2DF2ACDB7359}" type="presParOf" srcId="{DE73D4A2-3642-44DC-B868-B547B8A6D0E1}" destId="{2AF5E369-EFA6-41BD-AC23-58D2E1CE747C}" srcOrd="4" destOrd="0" presId="urn:microsoft.com/office/officeart/2011/layout/HexagonRadial"/>
    <dgm:cxn modelId="{08864B47-B5CB-4D34-BFDB-F319106060CD}" type="presParOf" srcId="{DE73D4A2-3642-44DC-B868-B547B8A6D0E1}" destId="{2BC9D219-680A-4A0C-AEE0-21E7A8B2CE73}" srcOrd="5" destOrd="0" presId="urn:microsoft.com/office/officeart/2011/layout/HexagonRadial"/>
    <dgm:cxn modelId="{06A37F34-32F6-4F59-8EFC-CF6462339C1A}" type="presParOf" srcId="{2BC9D219-680A-4A0C-AEE0-21E7A8B2CE73}" destId="{52542F84-928E-4A02-8D1A-B191393F240E}" srcOrd="0" destOrd="0" presId="urn:microsoft.com/office/officeart/2011/layout/HexagonRadial"/>
    <dgm:cxn modelId="{0884AFA2-ADC1-4154-A899-80F0BB0D4126}" type="presParOf" srcId="{DE73D4A2-3642-44DC-B868-B547B8A6D0E1}" destId="{14AF9E59-6FAD-463C-B7B1-021B4763DA4D}" srcOrd="6" destOrd="0" presId="urn:microsoft.com/office/officeart/2011/layout/HexagonRadial"/>
    <dgm:cxn modelId="{B0656695-4488-43E7-845B-870B131240D0}" type="presParOf" srcId="{DE73D4A2-3642-44DC-B868-B547B8A6D0E1}" destId="{AD1BFD67-A6C1-4ED3-8E62-A0EDAAEF114A}" srcOrd="7" destOrd="0" presId="urn:microsoft.com/office/officeart/2011/layout/HexagonRadial"/>
    <dgm:cxn modelId="{9E1EEC15-265B-4481-9974-0FCCF287F499}" type="presParOf" srcId="{AD1BFD67-A6C1-4ED3-8E62-A0EDAAEF114A}" destId="{36154D82-F69F-4A17-B991-437A50B7AF67}" srcOrd="0" destOrd="0" presId="urn:microsoft.com/office/officeart/2011/layout/HexagonRadial"/>
    <dgm:cxn modelId="{1A5D6068-6A81-4D6F-9170-29789D4AE1AD}" type="presParOf" srcId="{DE73D4A2-3642-44DC-B868-B547B8A6D0E1}" destId="{08F20A57-3C57-418E-B85B-902AD81D6493}" srcOrd="8" destOrd="0" presId="urn:microsoft.com/office/officeart/2011/layout/HexagonRadial"/>
    <dgm:cxn modelId="{7811DEFE-661B-4724-AF0D-5354DE211D13}" type="presParOf" srcId="{DE73D4A2-3642-44DC-B868-B547B8A6D0E1}" destId="{932209AE-8F64-4F6A-93E9-F663E4E715C2}" srcOrd="9" destOrd="0" presId="urn:microsoft.com/office/officeart/2011/layout/HexagonRadial"/>
    <dgm:cxn modelId="{72FE4D84-9C75-4BC3-A006-0E102F8A30FE}" type="presParOf" srcId="{932209AE-8F64-4F6A-93E9-F663E4E715C2}" destId="{B8A28213-E32B-477E-A8A9-8EADE6040868}" srcOrd="0" destOrd="0" presId="urn:microsoft.com/office/officeart/2011/layout/HexagonRadial"/>
    <dgm:cxn modelId="{2639E55A-FC7F-4731-9D57-C3A2A447B071}" type="presParOf" srcId="{DE73D4A2-3642-44DC-B868-B547B8A6D0E1}" destId="{9100C6D9-4971-460D-9FDA-AFB32E8F837B}" srcOrd="10" destOrd="0" presId="urn:microsoft.com/office/officeart/2011/layout/HexagonRadial"/>
    <dgm:cxn modelId="{714C7BAD-8AA4-426D-AB6B-B11337F89913}" type="presParOf" srcId="{DE73D4A2-3642-44DC-B868-B547B8A6D0E1}" destId="{9578A717-F9AA-46A1-B25D-227E84F98F85}" srcOrd="11" destOrd="0" presId="urn:microsoft.com/office/officeart/2011/layout/HexagonRadial"/>
    <dgm:cxn modelId="{B9C38B4B-D53A-41D0-A775-24364EE104D7}" type="presParOf" srcId="{9578A717-F9AA-46A1-B25D-227E84F98F85}" destId="{B91B62D7-631A-4B12-BF14-C3AF3FD1E1E3}" srcOrd="0" destOrd="0" presId="urn:microsoft.com/office/officeart/2011/layout/HexagonRadial"/>
    <dgm:cxn modelId="{C3D79998-4354-4670-A839-4F380EE20625}" type="presParOf" srcId="{DE73D4A2-3642-44DC-B868-B547B8A6D0E1}" destId="{306CD153-BECA-4481-BCF6-AB10EFE6BF68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B083F-4FFA-4EE7-BAFB-C14F1371E0E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4879A9-65B7-40A5-9D44-FEB9F729337E}">
      <dgm:prSet phldrT="[Text]" custT="1"/>
      <dgm:spPr>
        <a:solidFill>
          <a:schemeClr val="bg2"/>
        </a:solidFill>
        <a:ln w="3175">
          <a:solidFill>
            <a:schemeClr val="bg2"/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STEP 1</a:t>
          </a:r>
        </a:p>
        <a:p>
          <a:r>
            <a:rPr lang="en-US" sz="2500" b="1" dirty="0" smtClean="0">
              <a:solidFill>
                <a:schemeClr val="bg1"/>
              </a:solidFill>
            </a:rPr>
            <a:t>IDENTIFY</a:t>
          </a:r>
        </a:p>
      </dgm:t>
    </dgm:pt>
    <dgm:pt modelId="{D0D31A00-DB10-43C4-B7E3-6EE7E8757549}" type="parTrans" cxnId="{EEDB4EDF-5139-4131-9E4C-F245F36038B6}">
      <dgm:prSet/>
      <dgm:spPr/>
      <dgm:t>
        <a:bodyPr/>
        <a:lstStyle/>
        <a:p>
          <a:endParaRPr lang="en-US"/>
        </a:p>
      </dgm:t>
    </dgm:pt>
    <dgm:pt modelId="{A6E5C48C-BC47-4265-8559-8595AD48EBF1}" type="sibTrans" cxnId="{EEDB4EDF-5139-4131-9E4C-F245F36038B6}">
      <dgm:prSet/>
      <dgm:spPr/>
      <dgm:t>
        <a:bodyPr/>
        <a:lstStyle/>
        <a:p>
          <a:endParaRPr lang="en-US"/>
        </a:p>
      </dgm:t>
    </dgm:pt>
    <dgm:pt modelId="{1F24C325-31DD-48EB-91FE-5C0125F51CF9}">
      <dgm:prSet phldrT="[Text]" custT="1"/>
      <dgm:spPr>
        <a:noFill/>
        <a:ln w="3175">
          <a:solidFill>
            <a:schemeClr val="bg2"/>
          </a:solidFill>
        </a:ln>
      </dgm:spPr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STEP 2</a:t>
          </a:r>
        </a:p>
        <a:p>
          <a:r>
            <a:rPr lang="en-US" sz="2500" b="1" dirty="0" smtClean="0">
              <a:solidFill>
                <a:schemeClr val="bg2"/>
              </a:solidFill>
            </a:rPr>
            <a:t>ASSESS</a:t>
          </a:r>
        </a:p>
      </dgm:t>
    </dgm:pt>
    <dgm:pt modelId="{8226143C-34B1-4CAE-B447-A615CCAC8961}" type="parTrans" cxnId="{2EC396DE-B027-4AC9-9E52-86D8DF91B209}">
      <dgm:prSet/>
      <dgm:spPr/>
      <dgm:t>
        <a:bodyPr/>
        <a:lstStyle/>
        <a:p>
          <a:endParaRPr lang="en-US"/>
        </a:p>
      </dgm:t>
    </dgm:pt>
    <dgm:pt modelId="{BEBB54E1-3243-4712-A15E-A5AC936F5FE9}" type="sibTrans" cxnId="{2EC396DE-B027-4AC9-9E52-86D8DF91B209}">
      <dgm:prSet/>
      <dgm:spPr/>
      <dgm:t>
        <a:bodyPr/>
        <a:lstStyle/>
        <a:p>
          <a:endParaRPr lang="en-US"/>
        </a:p>
      </dgm:t>
    </dgm:pt>
    <dgm:pt modelId="{7B10D6C5-6731-4200-8605-1B241D31932E}">
      <dgm:prSet phldrT="[Text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400" dirty="0" smtClean="0"/>
            <a:t>STEP 3 </a:t>
          </a:r>
        </a:p>
        <a:p>
          <a:r>
            <a:rPr lang="en-US" sz="2500" b="1" dirty="0" smtClean="0"/>
            <a:t>ASSIST</a:t>
          </a:r>
        </a:p>
      </dgm:t>
    </dgm:pt>
    <dgm:pt modelId="{FDBC9F38-EDF2-45F3-8DFD-586C5CA364D4}" type="parTrans" cxnId="{498B1AA1-7C64-4D97-AA4C-ADD3E8419904}">
      <dgm:prSet/>
      <dgm:spPr/>
      <dgm:t>
        <a:bodyPr/>
        <a:lstStyle/>
        <a:p>
          <a:endParaRPr lang="en-US"/>
        </a:p>
      </dgm:t>
    </dgm:pt>
    <dgm:pt modelId="{3D5FDDCA-CA2A-4482-B4ED-C2130A544D00}" type="sibTrans" cxnId="{498B1AA1-7C64-4D97-AA4C-ADD3E8419904}">
      <dgm:prSet/>
      <dgm:spPr/>
      <dgm:t>
        <a:bodyPr/>
        <a:lstStyle/>
        <a:p>
          <a:endParaRPr lang="en-US"/>
        </a:p>
      </dgm:t>
    </dgm:pt>
    <dgm:pt modelId="{3001EDF5-7D0F-4F34-8051-6BF0CAEBD543}" type="pres">
      <dgm:prSet presAssocID="{93AB083F-4FFA-4EE7-BAFB-C14F1371E0E3}" presName="Name0" presStyleCnt="0">
        <dgm:presLayoutVars>
          <dgm:dir/>
          <dgm:animLvl val="lvl"/>
          <dgm:resizeHandles val="exact"/>
        </dgm:presLayoutVars>
      </dgm:prSet>
      <dgm:spPr/>
    </dgm:pt>
    <dgm:pt modelId="{0E43E9A1-A433-4506-AD26-972A28EECD2B}" type="pres">
      <dgm:prSet presAssocID="{C44879A9-65B7-40A5-9D44-FEB9F729337E}" presName="parTxOnly" presStyleLbl="node1" presStyleIdx="0" presStyleCnt="3" custScaleX="50601" custScaleY="37602" custLinFactNeighborX="3928" custLinFactNeighborY="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89837-FBE6-48AC-AA54-B2B08DFD64F6}" type="pres">
      <dgm:prSet presAssocID="{A6E5C48C-BC47-4265-8559-8595AD48EBF1}" presName="parTxOnlySpace" presStyleCnt="0"/>
      <dgm:spPr/>
    </dgm:pt>
    <dgm:pt modelId="{47C4C444-FF66-4AF0-85A5-8C8C7B7020A7}" type="pres">
      <dgm:prSet presAssocID="{1F24C325-31DD-48EB-91FE-5C0125F51CF9}" presName="parTxOnly" presStyleLbl="node1" presStyleIdx="1" presStyleCnt="3" custScaleX="50601" custScaleY="37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B3AAC-4B6C-418B-8660-D5F9B19FEB5F}" type="pres">
      <dgm:prSet presAssocID="{BEBB54E1-3243-4712-A15E-A5AC936F5FE9}" presName="parTxOnlySpace" presStyleCnt="0"/>
      <dgm:spPr/>
    </dgm:pt>
    <dgm:pt modelId="{1AD2BF4E-8344-4EF5-9371-90A4F6609CCE}" type="pres">
      <dgm:prSet presAssocID="{7B10D6C5-6731-4200-8605-1B241D31932E}" presName="parTxOnly" presStyleLbl="node1" presStyleIdx="2" presStyleCnt="3" custAng="0" custScaleX="50601" custScaleY="37602" custLinFactNeighborY="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9A78B-736E-436C-9656-EF06405F9309}" type="presOf" srcId="{7B10D6C5-6731-4200-8605-1B241D31932E}" destId="{1AD2BF4E-8344-4EF5-9371-90A4F6609CCE}" srcOrd="0" destOrd="0" presId="urn:microsoft.com/office/officeart/2005/8/layout/chevron1"/>
    <dgm:cxn modelId="{EEDB4EDF-5139-4131-9E4C-F245F36038B6}" srcId="{93AB083F-4FFA-4EE7-BAFB-C14F1371E0E3}" destId="{C44879A9-65B7-40A5-9D44-FEB9F729337E}" srcOrd="0" destOrd="0" parTransId="{D0D31A00-DB10-43C4-B7E3-6EE7E8757549}" sibTransId="{A6E5C48C-BC47-4265-8559-8595AD48EBF1}"/>
    <dgm:cxn modelId="{498B1AA1-7C64-4D97-AA4C-ADD3E8419904}" srcId="{93AB083F-4FFA-4EE7-BAFB-C14F1371E0E3}" destId="{7B10D6C5-6731-4200-8605-1B241D31932E}" srcOrd="2" destOrd="0" parTransId="{FDBC9F38-EDF2-45F3-8DFD-586C5CA364D4}" sibTransId="{3D5FDDCA-CA2A-4482-B4ED-C2130A544D00}"/>
    <dgm:cxn modelId="{135414D5-B2D3-474D-A357-88A2013DFD4E}" type="presOf" srcId="{C44879A9-65B7-40A5-9D44-FEB9F729337E}" destId="{0E43E9A1-A433-4506-AD26-972A28EECD2B}" srcOrd="0" destOrd="0" presId="urn:microsoft.com/office/officeart/2005/8/layout/chevron1"/>
    <dgm:cxn modelId="{F1FBF952-8093-4B50-8729-0862E540E9F8}" type="presOf" srcId="{1F24C325-31DD-48EB-91FE-5C0125F51CF9}" destId="{47C4C444-FF66-4AF0-85A5-8C8C7B7020A7}" srcOrd="0" destOrd="0" presId="urn:microsoft.com/office/officeart/2005/8/layout/chevron1"/>
    <dgm:cxn modelId="{2EC396DE-B027-4AC9-9E52-86D8DF91B209}" srcId="{93AB083F-4FFA-4EE7-BAFB-C14F1371E0E3}" destId="{1F24C325-31DD-48EB-91FE-5C0125F51CF9}" srcOrd="1" destOrd="0" parTransId="{8226143C-34B1-4CAE-B447-A615CCAC8961}" sibTransId="{BEBB54E1-3243-4712-A15E-A5AC936F5FE9}"/>
    <dgm:cxn modelId="{D86C521A-1483-43ED-A3C0-773BC8239A59}" type="presOf" srcId="{93AB083F-4FFA-4EE7-BAFB-C14F1371E0E3}" destId="{3001EDF5-7D0F-4F34-8051-6BF0CAEBD543}" srcOrd="0" destOrd="0" presId="urn:microsoft.com/office/officeart/2005/8/layout/chevron1"/>
    <dgm:cxn modelId="{7411C8D2-EF2A-402C-9656-72FF6CB7C87D}" type="presParOf" srcId="{3001EDF5-7D0F-4F34-8051-6BF0CAEBD543}" destId="{0E43E9A1-A433-4506-AD26-972A28EECD2B}" srcOrd="0" destOrd="0" presId="urn:microsoft.com/office/officeart/2005/8/layout/chevron1"/>
    <dgm:cxn modelId="{9876FD90-6109-451A-9B49-905C0F7F6B2B}" type="presParOf" srcId="{3001EDF5-7D0F-4F34-8051-6BF0CAEBD543}" destId="{4F189837-FBE6-48AC-AA54-B2B08DFD64F6}" srcOrd="1" destOrd="0" presId="urn:microsoft.com/office/officeart/2005/8/layout/chevron1"/>
    <dgm:cxn modelId="{187782CC-A6BA-4775-97B0-E877C4FF6851}" type="presParOf" srcId="{3001EDF5-7D0F-4F34-8051-6BF0CAEBD543}" destId="{47C4C444-FF66-4AF0-85A5-8C8C7B7020A7}" srcOrd="2" destOrd="0" presId="urn:microsoft.com/office/officeart/2005/8/layout/chevron1"/>
    <dgm:cxn modelId="{5E0B5CEC-D109-479E-81C9-E4C249892858}" type="presParOf" srcId="{3001EDF5-7D0F-4F34-8051-6BF0CAEBD543}" destId="{47FB3AAC-4B6C-418B-8660-D5F9B19FEB5F}" srcOrd="3" destOrd="0" presId="urn:microsoft.com/office/officeart/2005/8/layout/chevron1"/>
    <dgm:cxn modelId="{0964C646-DC25-41DB-80E7-92BB4B96C446}" type="presParOf" srcId="{3001EDF5-7D0F-4F34-8051-6BF0CAEBD543}" destId="{1AD2BF4E-8344-4EF5-9371-90A4F6609C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49C75D-4044-4835-BCF6-612074538A2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D8E54D-0955-4627-B415-5426932D4796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000C076C-84DE-4BFB-A5E8-C7CA9EFF9897}" type="parTrans" cxnId="{73F05DF9-1106-4CB9-89AE-DE3359FC6091}">
      <dgm:prSet/>
      <dgm:spPr/>
      <dgm:t>
        <a:bodyPr/>
        <a:lstStyle/>
        <a:p>
          <a:endParaRPr lang="en-US"/>
        </a:p>
      </dgm:t>
    </dgm:pt>
    <dgm:pt modelId="{937B8D14-9A66-4845-AA66-4280B16E22CF}" type="sibTrans" cxnId="{73F05DF9-1106-4CB9-89AE-DE3359FC6091}">
      <dgm:prSet/>
      <dgm:spPr/>
      <dgm:t>
        <a:bodyPr/>
        <a:lstStyle/>
        <a:p>
          <a:endParaRPr lang="en-US"/>
        </a:p>
      </dgm:t>
    </dgm:pt>
    <dgm:pt modelId="{1A4F871F-0B49-4064-9C3A-B6005AF89DAD}">
      <dgm:prSet phldrT="[Text]" custT="1"/>
      <dgm:spPr>
        <a:solidFill>
          <a:schemeClr val="bg1"/>
        </a:solidFill>
        <a:ln w="3175">
          <a:solidFill>
            <a:schemeClr val="bg2"/>
          </a:solidFill>
        </a:ln>
      </dgm:spPr>
      <dgm:t>
        <a:bodyPr/>
        <a:lstStyle/>
        <a:p>
          <a:r>
            <a:rPr lang="en-US" sz="900" dirty="0" smtClean="0">
              <a:solidFill>
                <a:schemeClr val="tx1"/>
              </a:solidFill>
            </a:rPr>
            <a:t>IT risks to business</a:t>
          </a:r>
          <a:endParaRPr lang="en-US" sz="900" dirty="0">
            <a:solidFill>
              <a:schemeClr val="tx1"/>
            </a:solidFill>
          </a:endParaRPr>
        </a:p>
      </dgm:t>
    </dgm:pt>
    <dgm:pt modelId="{E9986EE1-F090-4343-9C60-C21CB49C16BC}" type="parTrans" cxnId="{F6F26753-9A0F-4737-8C7A-D28A167C88A4}">
      <dgm:prSet/>
      <dgm:spPr/>
      <dgm:t>
        <a:bodyPr/>
        <a:lstStyle/>
        <a:p>
          <a:endParaRPr lang="en-US"/>
        </a:p>
      </dgm:t>
    </dgm:pt>
    <dgm:pt modelId="{9D79C407-56A0-421E-8779-F67F2F18DDBB}" type="sibTrans" cxnId="{F6F26753-9A0F-4737-8C7A-D28A167C88A4}">
      <dgm:prSet/>
      <dgm:spPr/>
      <dgm:t>
        <a:bodyPr/>
        <a:lstStyle/>
        <a:p>
          <a:endParaRPr lang="en-US"/>
        </a:p>
      </dgm:t>
    </dgm:pt>
    <dgm:pt modelId="{4D768363-AC88-4D92-8DD1-C6CBC80BD403}">
      <dgm:prSet phldrT="[Text]" custT="1"/>
      <dgm:spPr>
        <a:solidFill>
          <a:schemeClr val="bg1"/>
        </a:solidFill>
        <a:ln w="3175">
          <a:solidFill>
            <a:schemeClr val="bg2"/>
          </a:solidFill>
        </a:ln>
      </dgm:spPr>
      <dgm:t>
        <a:bodyPr/>
        <a:lstStyle/>
        <a:p>
          <a:r>
            <a:rPr lang="en-US" sz="900" dirty="0" smtClean="0">
              <a:solidFill>
                <a:schemeClr val="tx1"/>
              </a:solidFill>
            </a:rPr>
            <a:t>People, Process &amp; Technology</a:t>
          </a:r>
          <a:endParaRPr lang="en-US" sz="900" dirty="0">
            <a:solidFill>
              <a:schemeClr val="tx1"/>
            </a:solidFill>
          </a:endParaRPr>
        </a:p>
      </dgm:t>
    </dgm:pt>
    <dgm:pt modelId="{0FAD42F1-11E7-412B-9A34-F5BA55BA5D8F}" type="parTrans" cxnId="{D3277869-8EB2-4440-A771-E05EED659C31}">
      <dgm:prSet/>
      <dgm:spPr/>
      <dgm:t>
        <a:bodyPr/>
        <a:lstStyle/>
        <a:p>
          <a:endParaRPr lang="en-US"/>
        </a:p>
      </dgm:t>
    </dgm:pt>
    <dgm:pt modelId="{C1A497C5-D897-4D01-91B2-4CB06A268BB4}" type="sibTrans" cxnId="{D3277869-8EB2-4440-A771-E05EED659C31}">
      <dgm:prSet/>
      <dgm:spPr/>
      <dgm:t>
        <a:bodyPr/>
        <a:lstStyle/>
        <a:p>
          <a:endParaRPr lang="en-US"/>
        </a:p>
      </dgm:t>
    </dgm:pt>
    <dgm:pt modelId="{5A8F9403-0A64-4D97-BFDC-408E04BCFBC8}">
      <dgm:prSet phldrT="[Text]" custT="1"/>
      <dgm:spPr>
        <a:solidFill>
          <a:schemeClr val="bg1"/>
        </a:solidFill>
        <a:ln w="3175">
          <a:solidFill>
            <a:schemeClr val="bg2"/>
          </a:solidFill>
        </a:ln>
      </dgm:spPr>
      <dgm:t>
        <a:bodyPr/>
        <a:lstStyle/>
        <a:p>
          <a:r>
            <a:rPr lang="en-US" sz="900" dirty="0" smtClean="0">
              <a:solidFill>
                <a:schemeClr val="tx1"/>
              </a:solidFill>
            </a:rPr>
            <a:t>Assessment Framework</a:t>
          </a:r>
          <a:endParaRPr lang="en-US" sz="900" dirty="0">
            <a:solidFill>
              <a:schemeClr val="tx1"/>
            </a:solidFill>
          </a:endParaRPr>
        </a:p>
      </dgm:t>
    </dgm:pt>
    <dgm:pt modelId="{98652A64-4D05-4A18-864A-1074D3C19B06}" type="parTrans" cxnId="{742505CD-1269-4221-9FCA-58814705B15F}">
      <dgm:prSet/>
      <dgm:spPr/>
      <dgm:t>
        <a:bodyPr/>
        <a:lstStyle/>
        <a:p>
          <a:endParaRPr lang="en-US"/>
        </a:p>
      </dgm:t>
    </dgm:pt>
    <dgm:pt modelId="{49FF30CB-9FE8-4260-9B19-E85E03304FF1}" type="sibTrans" cxnId="{742505CD-1269-4221-9FCA-58814705B15F}">
      <dgm:prSet/>
      <dgm:spPr/>
      <dgm:t>
        <a:bodyPr/>
        <a:lstStyle/>
        <a:p>
          <a:endParaRPr lang="en-US"/>
        </a:p>
      </dgm:t>
    </dgm:pt>
    <dgm:pt modelId="{E4969B14-6CC2-4E11-84FC-102F38E603CA}" type="pres">
      <dgm:prSet presAssocID="{A049C75D-4044-4835-BCF6-612074538A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4B2E0-2086-439B-BB98-5F8799A74FA7}" type="pres">
      <dgm:prSet presAssocID="{5AD8E54D-0955-4627-B415-5426932D4796}" presName="centerShape" presStyleLbl="node0" presStyleIdx="0" presStyleCnt="1" custFlipHor="1" custScaleX="42406" custScaleY="43515"/>
      <dgm:spPr/>
      <dgm:t>
        <a:bodyPr/>
        <a:lstStyle/>
        <a:p>
          <a:endParaRPr lang="en-US"/>
        </a:p>
      </dgm:t>
    </dgm:pt>
    <dgm:pt modelId="{5F98D7C1-BD6B-4F8B-8A4B-DC1C49D001AE}" type="pres">
      <dgm:prSet presAssocID="{1A4F871F-0B49-4064-9C3A-B6005AF89DAD}" presName="node" presStyleLbl="node1" presStyleIdx="0" presStyleCnt="3" custScaleX="176260" custScaleY="176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35181-4E9A-4238-A214-AA11D5B9481F}" type="pres">
      <dgm:prSet presAssocID="{1A4F871F-0B49-4064-9C3A-B6005AF89DAD}" presName="dummy" presStyleCnt="0"/>
      <dgm:spPr/>
    </dgm:pt>
    <dgm:pt modelId="{B45BD803-92D5-42C7-90A7-73EEA1DF30FE}" type="pres">
      <dgm:prSet presAssocID="{9D79C407-56A0-421E-8779-F67F2F18DDB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466416F-2EC3-4601-8779-FB67D4C8B15D}" type="pres">
      <dgm:prSet presAssocID="{4D768363-AC88-4D92-8DD1-C6CBC80BD403}" presName="node" presStyleLbl="node1" presStyleIdx="1" presStyleCnt="3" custScaleX="176260" custScaleY="176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97668-FCC0-4A4F-8D41-5511013DC86B}" type="pres">
      <dgm:prSet presAssocID="{4D768363-AC88-4D92-8DD1-C6CBC80BD403}" presName="dummy" presStyleCnt="0"/>
      <dgm:spPr/>
    </dgm:pt>
    <dgm:pt modelId="{B9E5C75C-3994-4C5B-87EB-0BE7C8952598}" type="pres">
      <dgm:prSet presAssocID="{C1A497C5-D897-4D01-91B2-4CB06A268BB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42FFCA7-5D81-4CEC-8A43-D31169E9AC8A}" type="pres">
      <dgm:prSet presAssocID="{5A8F9403-0A64-4D97-BFDC-408E04BCFBC8}" presName="node" presStyleLbl="node1" presStyleIdx="2" presStyleCnt="3" custScaleX="187521" custScaleY="176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D277B-736E-404D-BC6F-D51FBD3278CB}" type="pres">
      <dgm:prSet presAssocID="{5A8F9403-0A64-4D97-BFDC-408E04BCFBC8}" presName="dummy" presStyleCnt="0"/>
      <dgm:spPr/>
    </dgm:pt>
    <dgm:pt modelId="{9E9CF49E-5666-4467-8A7F-12DE1279428B}" type="pres">
      <dgm:prSet presAssocID="{49FF30CB-9FE8-4260-9B19-E85E03304FF1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9875047-5D64-402D-86CB-2F668F09DD16}" type="presOf" srcId="{5AD8E54D-0955-4627-B415-5426932D4796}" destId="{E0A4B2E0-2086-439B-BB98-5F8799A74FA7}" srcOrd="0" destOrd="0" presId="urn:microsoft.com/office/officeart/2005/8/layout/radial6"/>
    <dgm:cxn modelId="{95D8ED77-D20A-446C-A732-44C35267AFAB}" type="presOf" srcId="{4D768363-AC88-4D92-8DD1-C6CBC80BD403}" destId="{4466416F-2EC3-4601-8779-FB67D4C8B15D}" srcOrd="0" destOrd="0" presId="urn:microsoft.com/office/officeart/2005/8/layout/radial6"/>
    <dgm:cxn modelId="{D3277869-8EB2-4440-A771-E05EED659C31}" srcId="{5AD8E54D-0955-4627-B415-5426932D4796}" destId="{4D768363-AC88-4D92-8DD1-C6CBC80BD403}" srcOrd="1" destOrd="0" parTransId="{0FAD42F1-11E7-412B-9A34-F5BA55BA5D8F}" sibTransId="{C1A497C5-D897-4D01-91B2-4CB06A268BB4}"/>
    <dgm:cxn modelId="{742505CD-1269-4221-9FCA-58814705B15F}" srcId="{5AD8E54D-0955-4627-B415-5426932D4796}" destId="{5A8F9403-0A64-4D97-BFDC-408E04BCFBC8}" srcOrd="2" destOrd="0" parTransId="{98652A64-4D05-4A18-864A-1074D3C19B06}" sibTransId="{49FF30CB-9FE8-4260-9B19-E85E03304FF1}"/>
    <dgm:cxn modelId="{73F05DF9-1106-4CB9-89AE-DE3359FC6091}" srcId="{A049C75D-4044-4835-BCF6-612074538A26}" destId="{5AD8E54D-0955-4627-B415-5426932D4796}" srcOrd="0" destOrd="0" parTransId="{000C076C-84DE-4BFB-A5E8-C7CA9EFF9897}" sibTransId="{937B8D14-9A66-4845-AA66-4280B16E22CF}"/>
    <dgm:cxn modelId="{BEB5BB9D-A77A-4112-9FE7-1199E3428112}" type="presOf" srcId="{C1A497C5-D897-4D01-91B2-4CB06A268BB4}" destId="{B9E5C75C-3994-4C5B-87EB-0BE7C8952598}" srcOrd="0" destOrd="0" presId="urn:microsoft.com/office/officeart/2005/8/layout/radial6"/>
    <dgm:cxn modelId="{1B973121-984E-47BF-8B95-C28944E3E066}" type="presOf" srcId="{5A8F9403-0A64-4D97-BFDC-408E04BCFBC8}" destId="{C42FFCA7-5D81-4CEC-8A43-D31169E9AC8A}" srcOrd="0" destOrd="0" presId="urn:microsoft.com/office/officeart/2005/8/layout/radial6"/>
    <dgm:cxn modelId="{4BBDC93C-BE83-4B59-82A8-DEB976241F6C}" type="presOf" srcId="{49FF30CB-9FE8-4260-9B19-E85E03304FF1}" destId="{9E9CF49E-5666-4467-8A7F-12DE1279428B}" srcOrd="0" destOrd="0" presId="urn:microsoft.com/office/officeart/2005/8/layout/radial6"/>
    <dgm:cxn modelId="{3C2A73B9-1A8B-4067-9C69-1D770BF7F18D}" type="presOf" srcId="{A049C75D-4044-4835-BCF6-612074538A26}" destId="{E4969B14-6CC2-4E11-84FC-102F38E603CA}" srcOrd="0" destOrd="0" presId="urn:microsoft.com/office/officeart/2005/8/layout/radial6"/>
    <dgm:cxn modelId="{48218CC4-08EA-4EA3-A2CA-4A18E86F1117}" type="presOf" srcId="{1A4F871F-0B49-4064-9C3A-B6005AF89DAD}" destId="{5F98D7C1-BD6B-4F8B-8A4B-DC1C49D001AE}" srcOrd="0" destOrd="0" presId="urn:microsoft.com/office/officeart/2005/8/layout/radial6"/>
    <dgm:cxn modelId="{3CE720FE-6BF8-41B9-B5A7-92ABD9A7FA58}" type="presOf" srcId="{9D79C407-56A0-421E-8779-F67F2F18DDBB}" destId="{B45BD803-92D5-42C7-90A7-73EEA1DF30FE}" srcOrd="0" destOrd="0" presId="urn:microsoft.com/office/officeart/2005/8/layout/radial6"/>
    <dgm:cxn modelId="{F6F26753-9A0F-4737-8C7A-D28A167C88A4}" srcId="{5AD8E54D-0955-4627-B415-5426932D4796}" destId="{1A4F871F-0B49-4064-9C3A-B6005AF89DAD}" srcOrd="0" destOrd="0" parTransId="{E9986EE1-F090-4343-9C60-C21CB49C16BC}" sibTransId="{9D79C407-56A0-421E-8779-F67F2F18DDBB}"/>
    <dgm:cxn modelId="{2AE4458C-CE71-4BE7-95CA-ED6F16E778D9}" type="presParOf" srcId="{E4969B14-6CC2-4E11-84FC-102F38E603CA}" destId="{E0A4B2E0-2086-439B-BB98-5F8799A74FA7}" srcOrd="0" destOrd="0" presId="urn:microsoft.com/office/officeart/2005/8/layout/radial6"/>
    <dgm:cxn modelId="{5932D455-C15A-4E39-ADA3-3D741C258A66}" type="presParOf" srcId="{E4969B14-6CC2-4E11-84FC-102F38E603CA}" destId="{5F98D7C1-BD6B-4F8B-8A4B-DC1C49D001AE}" srcOrd="1" destOrd="0" presId="urn:microsoft.com/office/officeart/2005/8/layout/radial6"/>
    <dgm:cxn modelId="{9B33E52C-74CA-437E-9435-6BC1BD6B0216}" type="presParOf" srcId="{E4969B14-6CC2-4E11-84FC-102F38E603CA}" destId="{5C735181-4E9A-4238-A214-AA11D5B9481F}" srcOrd="2" destOrd="0" presId="urn:microsoft.com/office/officeart/2005/8/layout/radial6"/>
    <dgm:cxn modelId="{65ED66DF-7B7A-4CCA-A261-4436E545ABD0}" type="presParOf" srcId="{E4969B14-6CC2-4E11-84FC-102F38E603CA}" destId="{B45BD803-92D5-42C7-90A7-73EEA1DF30FE}" srcOrd="3" destOrd="0" presId="urn:microsoft.com/office/officeart/2005/8/layout/radial6"/>
    <dgm:cxn modelId="{2569BB10-3510-4534-9AC9-61A1110AC77F}" type="presParOf" srcId="{E4969B14-6CC2-4E11-84FC-102F38E603CA}" destId="{4466416F-2EC3-4601-8779-FB67D4C8B15D}" srcOrd="4" destOrd="0" presId="urn:microsoft.com/office/officeart/2005/8/layout/radial6"/>
    <dgm:cxn modelId="{450C82A7-B2E4-40B1-80B9-69053F1A8B59}" type="presParOf" srcId="{E4969B14-6CC2-4E11-84FC-102F38E603CA}" destId="{2B597668-FCC0-4A4F-8D41-5511013DC86B}" srcOrd="5" destOrd="0" presId="urn:microsoft.com/office/officeart/2005/8/layout/radial6"/>
    <dgm:cxn modelId="{3ECD9071-0E52-46D8-95FC-E130E0470C8E}" type="presParOf" srcId="{E4969B14-6CC2-4E11-84FC-102F38E603CA}" destId="{B9E5C75C-3994-4C5B-87EB-0BE7C8952598}" srcOrd="6" destOrd="0" presId="urn:microsoft.com/office/officeart/2005/8/layout/radial6"/>
    <dgm:cxn modelId="{5511C6E3-AB9F-4570-9C75-6BA4B9A322FA}" type="presParOf" srcId="{E4969B14-6CC2-4E11-84FC-102F38E603CA}" destId="{C42FFCA7-5D81-4CEC-8A43-D31169E9AC8A}" srcOrd="7" destOrd="0" presId="urn:microsoft.com/office/officeart/2005/8/layout/radial6"/>
    <dgm:cxn modelId="{EE2FEA6D-BF5B-40B9-A3EA-449047182D2A}" type="presParOf" srcId="{E4969B14-6CC2-4E11-84FC-102F38E603CA}" destId="{2E8D277B-736E-404D-BC6F-D51FBD3278CB}" srcOrd="8" destOrd="0" presId="urn:microsoft.com/office/officeart/2005/8/layout/radial6"/>
    <dgm:cxn modelId="{9FB3AF70-B3B1-4096-A374-3416EE9BD59A}" type="presParOf" srcId="{E4969B14-6CC2-4E11-84FC-102F38E603CA}" destId="{9E9CF49E-5666-4467-8A7F-12DE1279428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2104E-2E60-4AC4-90B7-80E175B3D233}">
      <dsp:nvSpPr>
        <dsp:cNvPr id="0" name=""/>
        <dsp:cNvSpPr/>
      </dsp:nvSpPr>
      <dsp:spPr>
        <a:xfrm>
          <a:off x="1645751" y="1082752"/>
          <a:ext cx="1508764" cy="1317200"/>
        </a:xfrm>
        <a:prstGeom prst="hexagon">
          <a:avLst>
            <a:gd name="adj" fmla="val 28570"/>
            <a:gd name="vf" fmla="val 115470"/>
          </a:avLst>
        </a:prstGeom>
        <a:solidFill>
          <a:srgbClr val="8C151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+mn-lt"/>
            <a:ea typeface="+mn-ea"/>
            <a:cs typeface="+mn-cs"/>
          </a:endParaRPr>
        </a:p>
      </dsp:txBody>
      <dsp:txXfrm>
        <a:off x="1896923" y="1302033"/>
        <a:ext cx="1006420" cy="878638"/>
      </dsp:txXfrm>
    </dsp:sp>
    <dsp:sp modelId="{5D73ACA7-CF9C-4D32-B5F8-A9118716975F}">
      <dsp:nvSpPr>
        <dsp:cNvPr id="0" name=""/>
        <dsp:cNvSpPr/>
      </dsp:nvSpPr>
      <dsp:spPr>
        <a:xfrm>
          <a:off x="2760303" y="639805"/>
          <a:ext cx="538850" cy="464290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D979FE-5512-49F6-BAB6-90C437DAB495}">
      <dsp:nvSpPr>
        <dsp:cNvPr id="0" name=""/>
        <dsp:cNvSpPr/>
      </dsp:nvSpPr>
      <dsp:spPr>
        <a:xfrm>
          <a:off x="1817597" y="0"/>
          <a:ext cx="1170388" cy="1012523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latin typeface="+mn-lt"/>
              <a:ea typeface="+mn-ea"/>
              <a:cs typeface="+mn-cs"/>
            </a:rPr>
            <a:t>Internal Audit</a:t>
          </a:r>
        </a:p>
      </dsp:txBody>
      <dsp:txXfrm>
        <a:off x="2011555" y="167797"/>
        <a:ext cx="782472" cy="676929"/>
      </dsp:txXfrm>
    </dsp:sp>
    <dsp:sp modelId="{52542F84-928E-4A02-8D1A-B191393F240E}">
      <dsp:nvSpPr>
        <dsp:cNvPr id="0" name=""/>
        <dsp:cNvSpPr/>
      </dsp:nvSpPr>
      <dsp:spPr>
        <a:xfrm>
          <a:off x="3209240" y="1604452"/>
          <a:ext cx="538850" cy="464290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F5E369-EFA6-41BD-AC23-58D2E1CE747C}">
      <dsp:nvSpPr>
        <dsp:cNvPr id="0" name=""/>
        <dsp:cNvSpPr/>
      </dsp:nvSpPr>
      <dsp:spPr>
        <a:xfrm>
          <a:off x="2890979" y="622769"/>
          <a:ext cx="1170388" cy="1012523"/>
        </a:xfrm>
        <a:prstGeom prst="hexagon">
          <a:avLst>
            <a:gd name="adj" fmla="val 28570"/>
            <a:gd name="vf" fmla="val 115470"/>
          </a:avLst>
        </a:prstGeom>
        <a:solidFill>
          <a:srgbClr val="8C151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latin typeface="+mn-lt"/>
              <a:ea typeface="+mn-ea"/>
              <a:cs typeface="+mn-cs"/>
            </a:rPr>
            <a:t>Ethics and Compliance</a:t>
          </a:r>
        </a:p>
      </dsp:txBody>
      <dsp:txXfrm>
        <a:off x="3084937" y="790566"/>
        <a:ext cx="782472" cy="676929"/>
      </dsp:txXfrm>
    </dsp:sp>
    <dsp:sp modelId="{36154D82-F69F-4A17-B991-437A50B7AF67}">
      <dsp:nvSpPr>
        <dsp:cNvPr id="0" name=""/>
        <dsp:cNvSpPr/>
      </dsp:nvSpPr>
      <dsp:spPr>
        <a:xfrm>
          <a:off x="2568833" y="2471844"/>
          <a:ext cx="538850" cy="464290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AF9E59-6FAD-463C-B7B1-021B4763DA4D}">
      <dsp:nvSpPr>
        <dsp:cNvPr id="0" name=""/>
        <dsp:cNvSpPr/>
      </dsp:nvSpPr>
      <dsp:spPr>
        <a:xfrm>
          <a:off x="2890979" y="1847063"/>
          <a:ext cx="1170388" cy="1012523"/>
        </a:xfrm>
        <a:prstGeom prst="hexagon">
          <a:avLst>
            <a:gd name="adj" fmla="val 28570"/>
            <a:gd name="vf" fmla="val 115470"/>
          </a:avLst>
        </a:prstGeom>
        <a:solidFill>
          <a:srgbClr val="8C151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latin typeface="+mn-lt"/>
              <a:ea typeface="+mn-ea"/>
              <a:cs typeface="+mn-cs"/>
            </a:rPr>
            <a:t>Enterprise Risk Management</a:t>
          </a:r>
        </a:p>
      </dsp:txBody>
      <dsp:txXfrm>
        <a:off x="3084937" y="2014860"/>
        <a:ext cx="782472" cy="676929"/>
      </dsp:txXfrm>
    </dsp:sp>
    <dsp:sp modelId="{B8A28213-E32B-477E-A8A9-8EADE6040868}">
      <dsp:nvSpPr>
        <dsp:cNvPr id="0" name=""/>
        <dsp:cNvSpPr/>
      </dsp:nvSpPr>
      <dsp:spPr>
        <a:xfrm>
          <a:off x="1501447" y="2386453"/>
          <a:ext cx="538850" cy="464290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20A57-3C57-418E-B85B-902AD81D6493}">
      <dsp:nvSpPr>
        <dsp:cNvPr id="0" name=""/>
        <dsp:cNvSpPr/>
      </dsp:nvSpPr>
      <dsp:spPr>
        <a:xfrm>
          <a:off x="1817597" y="2470529"/>
          <a:ext cx="1170388" cy="1012523"/>
        </a:xfrm>
        <a:prstGeom prst="hexagon">
          <a:avLst>
            <a:gd name="adj" fmla="val 28570"/>
            <a:gd name="vf" fmla="val 115470"/>
          </a:avLst>
        </a:prstGeom>
        <a:solidFill>
          <a:srgbClr val="8C151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latin typeface="+mn-lt"/>
              <a:ea typeface="+mn-ea"/>
              <a:cs typeface="+mn-cs"/>
            </a:rPr>
            <a:t>Risk Management</a:t>
          </a:r>
        </a:p>
      </dsp:txBody>
      <dsp:txXfrm>
        <a:off x="2011555" y="2638326"/>
        <a:ext cx="782472" cy="676929"/>
      </dsp:txXfrm>
    </dsp:sp>
    <dsp:sp modelId="{B91B62D7-631A-4B12-BF14-C3AF3FD1E1E3}">
      <dsp:nvSpPr>
        <dsp:cNvPr id="0" name=""/>
        <dsp:cNvSpPr/>
      </dsp:nvSpPr>
      <dsp:spPr>
        <a:xfrm>
          <a:off x="1052019" y="1359515"/>
          <a:ext cx="538850" cy="537560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00C6D9-4971-460D-9FDA-AFB32E8F837B}">
      <dsp:nvSpPr>
        <dsp:cNvPr id="0" name=""/>
        <dsp:cNvSpPr/>
      </dsp:nvSpPr>
      <dsp:spPr>
        <a:xfrm>
          <a:off x="739232" y="1847759"/>
          <a:ext cx="1170388" cy="1012523"/>
        </a:xfrm>
        <a:prstGeom prst="hexagon">
          <a:avLst>
            <a:gd name="adj" fmla="val 28570"/>
            <a:gd name="vf" fmla="val 115470"/>
          </a:avLst>
        </a:prstGeom>
        <a:solidFill>
          <a:srgbClr val="8C151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latin typeface="+mn-lt"/>
              <a:ea typeface="+mn-ea"/>
              <a:cs typeface="+mn-cs"/>
            </a:rPr>
            <a:t>Privacy</a:t>
          </a:r>
        </a:p>
      </dsp:txBody>
      <dsp:txXfrm>
        <a:off x="933190" y="2015556"/>
        <a:ext cx="782472" cy="676929"/>
      </dsp:txXfrm>
    </dsp:sp>
    <dsp:sp modelId="{306CD153-BECA-4481-BCF6-AB10EFE6BF68}">
      <dsp:nvSpPr>
        <dsp:cNvPr id="0" name=""/>
        <dsp:cNvSpPr/>
      </dsp:nvSpPr>
      <dsp:spPr>
        <a:xfrm>
          <a:off x="739232" y="621376"/>
          <a:ext cx="1170388" cy="1012523"/>
        </a:xfrm>
        <a:prstGeom prst="hexagon">
          <a:avLst>
            <a:gd name="adj" fmla="val 28570"/>
            <a:gd name="vf" fmla="val 115470"/>
          </a:avLst>
        </a:prstGeom>
        <a:solidFill>
          <a:srgbClr val="8C151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latin typeface="+mn-lt"/>
              <a:ea typeface="+mn-ea"/>
              <a:cs typeface="+mn-cs"/>
            </a:rPr>
            <a:t>Information Security</a:t>
          </a:r>
        </a:p>
      </dsp:txBody>
      <dsp:txXfrm>
        <a:off x="933190" y="789173"/>
        <a:ext cx="782472" cy="67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3E9A1-A433-4506-AD26-972A28EECD2B}">
      <dsp:nvSpPr>
        <dsp:cNvPr id="0" name=""/>
        <dsp:cNvSpPr/>
      </dsp:nvSpPr>
      <dsp:spPr>
        <a:xfrm>
          <a:off x="30046" y="0"/>
          <a:ext cx="3230203" cy="703679"/>
        </a:xfrm>
        <a:prstGeom prst="chevron">
          <a:avLst/>
        </a:prstGeom>
        <a:solidFill>
          <a:schemeClr val="bg2"/>
        </a:solidFill>
        <a:ln w="31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STEP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IDENTIFY</a:t>
          </a:r>
        </a:p>
      </dsp:txBody>
      <dsp:txXfrm>
        <a:off x="381886" y="0"/>
        <a:ext cx="2526524" cy="703679"/>
      </dsp:txXfrm>
    </dsp:sp>
    <dsp:sp modelId="{47C4C444-FF66-4AF0-85A5-8C8C7B7020A7}">
      <dsp:nvSpPr>
        <dsp:cNvPr id="0" name=""/>
        <dsp:cNvSpPr/>
      </dsp:nvSpPr>
      <dsp:spPr>
        <a:xfrm>
          <a:off x="2596807" y="0"/>
          <a:ext cx="3230203" cy="703679"/>
        </a:xfrm>
        <a:prstGeom prst="chevron">
          <a:avLst/>
        </a:prstGeom>
        <a:noFill/>
        <a:ln w="31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/>
              </a:solidFill>
            </a:rPr>
            <a:t>STEP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2"/>
              </a:solidFill>
            </a:rPr>
            <a:t>ASSESS</a:t>
          </a:r>
        </a:p>
      </dsp:txBody>
      <dsp:txXfrm>
        <a:off x="2948647" y="0"/>
        <a:ext cx="2526524" cy="703679"/>
      </dsp:txXfrm>
    </dsp:sp>
    <dsp:sp modelId="{1AD2BF4E-8344-4EF5-9371-90A4F6609CCE}">
      <dsp:nvSpPr>
        <dsp:cNvPr id="0" name=""/>
        <dsp:cNvSpPr/>
      </dsp:nvSpPr>
      <dsp:spPr>
        <a:xfrm>
          <a:off x="5188643" y="0"/>
          <a:ext cx="3230203" cy="703679"/>
        </a:xfrm>
        <a:prstGeom prst="chevron">
          <a:avLst/>
        </a:prstGeom>
        <a:solidFill>
          <a:schemeClr val="bg2"/>
        </a:solidFill>
        <a:ln w="264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STEP 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ASSIST</a:t>
          </a:r>
        </a:p>
      </dsp:txBody>
      <dsp:txXfrm>
        <a:off x="5540483" y="0"/>
        <a:ext cx="2526524" cy="703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CF49E-5666-4467-8A7F-12DE1279428B}">
      <dsp:nvSpPr>
        <dsp:cNvPr id="0" name=""/>
        <dsp:cNvSpPr/>
      </dsp:nvSpPr>
      <dsp:spPr>
        <a:xfrm>
          <a:off x="672214" y="339016"/>
          <a:ext cx="1604902" cy="1604902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5C75C-3994-4C5B-87EB-0BE7C8952598}">
      <dsp:nvSpPr>
        <dsp:cNvPr id="0" name=""/>
        <dsp:cNvSpPr/>
      </dsp:nvSpPr>
      <dsp:spPr>
        <a:xfrm>
          <a:off x="672214" y="339016"/>
          <a:ext cx="1604902" cy="1604902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BD803-92D5-42C7-90A7-73EEA1DF30FE}">
      <dsp:nvSpPr>
        <dsp:cNvPr id="0" name=""/>
        <dsp:cNvSpPr/>
      </dsp:nvSpPr>
      <dsp:spPr>
        <a:xfrm>
          <a:off x="672214" y="339016"/>
          <a:ext cx="1604902" cy="1604902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4B2E0-2086-439B-BB98-5F8799A74FA7}">
      <dsp:nvSpPr>
        <dsp:cNvPr id="0" name=""/>
        <dsp:cNvSpPr/>
      </dsp:nvSpPr>
      <dsp:spPr>
        <a:xfrm flipH="1">
          <a:off x="1318058" y="980764"/>
          <a:ext cx="313215" cy="321406"/>
        </a:xfrm>
        <a:prstGeom prst="ellipse">
          <a:avLst/>
        </a:prstGeom>
        <a:noFill/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63927" y="1027833"/>
        <a:ext cx="221477" cy="227268"/>
      </dsp:txXfrm>
    </dsp:sp>
    <dsp:sp modelId="{5F98D7C1-BD6B-4F8B-8A4B-DC1C49D001AE}">
      <dsp:nvSpPr>
        <dsp:cNvPr id="0" name=""/>
        <dsp:cNvSpPr/>
      </dsp:nvSpPr>
      <dsp:spPr>
        <a:xfrm>
          <a:off x="1019009" y="-98026"/>
          <a:ext cx="911312" cy="911312"/>
        </a:xfrm>
        <a:prstGeom prst="ellipse">
          <a:avLst/>
        </a:prstGeom>
        <a:solidFill>
          <a:schemeClr val="bg1"/>
        </a:solidFill>
        <a:ln w="31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IT risks to business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152468" y="35433"/>
        <a:ext cx="644394" cy="644394"/>
      </dsp:txXfrm>
    </dsp:sp>
    <dsp:sp modelId="{4466416F-2EC3-4601-8779-FB67D4C8B15D}">
      <dsp:nvSpPr>
        <dsp:cNvPr id="0" name=""/>
        <dsp:cNvSpPr/>
      </dsp:nvSpPr>
      <dsp:spPr>
        <a:xfrm>
          <a:off x="1697833" y="1077730"/>
          <a:ext cx="911312" cy="911312"/>
        </a:xfrm>
        <a:prstGeom prst="ellipse">
          <a:avLst/>
        </a:prstGeom>
        <a:solidFill>
          <a:schemeClr val="bg1"/>
        </a:solidFill>
        <a:ln w="31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People, Process &amp; Technology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831292" y="1211189"/>
        <a:ext cx="644394" cy="644394"/>
      </dsp:txXfrm>
    </dsp:sp>
    <dsp:sp modelId="{C42FFCA7-5D81-4CEC-8A43-D31169E9AC8A}">
      <dsp:nvSpPr>
        <dsp:cNvPr id="0" name=""/>
        <dsp:cNvSpPr/>
      </dsp:nvSpPr>
      <dsp:spPr>
        <a:xfrm>
          <a:off x="311074" y="1077730"/>
          <a:ext cx="969534" cy="911312"/>
        </a:xfrm>
        <a:prstGeom prst="ellipse">
          <a:avLst/>
        </a:prstGeom>
        <a:solidFill>
          <a:schemeClr val="bg1"/>
        </a:solidFill>
        <a:ln w="31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Assessment Framework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53059" y="1211189"/>
        <a:ext cx="685564" cy="64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35EC0B8-55ED-4895-A986-844EEF11CAB6}" type="datetimeFigureOut">
              <a:rPr lang="en-US" altLang="en-US"/>
              <a:pPr/>
              <a:t>12/12/2019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37CC428-B7FB-41F1-A836-492FBEACF9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4857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EAF6472-B959-4800-AD2A-3BDA52324EB5}" type="datetimeFigureOut">
              <a:rPr lang="en-US" altLang="en-US"/>
              <a:pPr/>
              <a:t>12/12/2019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C1C74A8-2BA6-44DC-884C-BA26FBB013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972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C5C6-CD7A-4C0C-8415-CF78286978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8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different types</a:t>
            </a:r>
            <a:r>
              <a:rPr lang="en-US" baseline="0" dirty="0" smtClean="0"/>
              <a:t> of assistance that are offered in the OCRO. Additional information can be provided for each area or by going to ocro.stanford.edu.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9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92517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0990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11113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8" name="Picture 14" descr="SUSig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17" y="4899183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806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811713"/>
            <a:ext cx="2046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4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0555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9028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31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4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848158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538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60325" y="7938"/>
            <a:ext cx="457200" cy="4572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95501125-0DCE-4C5D-922E-C9AFFC97CE1D}" type="slidenum">
              <a:rPr lang="en-US" altLang="en-US" sz="1000">
                <a:solidFill>
                  <a:srgbClr val="7F7F7F"/>
                </a:solidFill>
                <a:latin typeface="Arial" pitchFamily="34" charset="0"/>
              </a:rPr>
              <a:pPr algn="ctr" eaLnBrk="1" hangingPunct="1"/>
              <a:t>‹#›</a:t>
            </a:fld>
            <a:endParaRPr lang="en-US" altLang="en-US" sz="1000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46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908685"/>
            <a:ext cx="7707862" cy="18166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7" y="2841313"/>
            <a:ext cx="7707313" cy="18166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6218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908686"/>
            <a:ext cx="3779838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2837497"/>
            <a:ext cx="3779838" cy="183023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258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7" y="908686"/>
            <a:ext cx="3787775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7" y="2840613"/>
            <a:ext cx="3781425" cy="182711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908686"/>
            <a:ext cx="3779838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2840613"/>
            <a:ext cx="3779838" cy="182711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9916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RP Template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4" y="285750"/>
            <a:ext cx="57308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22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RP Template: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3"/>
          <p:cNvSpPr txBox="1">
            <a:spLocks/>
          </p:cNvSpPr>
          <p:nvPr userDrawn="1"/>
        </p:nvSpPr>
        <p:spPr>
          <a:xfrm>
            <a:off x="223044" y="484084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357C2-8C54-4EB0-9AB4-E1F13883A0F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9050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RP Template: Confidential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3"/>
          <p:cNvSpPr txBox="1">
            <a:spLocks/>
          </p:cNvSpPr>
          <p:nvPr userDrawn="1"/>
        </p:nvSpPr>
        <p:spPr>
          <a:xfrm>
            <a:off x="223044" y="484084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357C2-8C54-4EB0-9AB4-E1F13883A0F3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54311" y="4854353"/>
            <a:ext cx="39215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Privileged and Confidential Attorney-Client Communication</a:t>
            </a:r>
            <a:endParaRPr lang="en-US" sz="825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7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073454" y="4747199"/>
            <a:ext cx="1796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  <a:endParaRPr lang="en-US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71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RP Template: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3"/>
          <p:cNvSpPr txBox="1">
            <a:spLocks/>
          </p:cNvSpPr>
          <p:nvPr userDrawn="1"/>
        </p:nvSpPr>
        <p:spPr>
          <a:xfrm>
            <a:off x="223044" y="484084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357C2-8C54-4EB0-9AB4-E1F13883A0F3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971675" y="4029655"/>
            <a:ext cx="52006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latin typeface="Source Sans Pro" panose="020B0503030403020204" pitchFamily="34" charset="0"/>
              </a:rPr>
              <a:t>650-725-0074</a:t>
            </a:r>
          </a:p>
          <a:p>
            <a:pPr algn="ctr"/>
            <a:r>
              <a:rPr lang="en-US" sz="1500" dirty="0" smtClean="0">
                <a:solidFill>
                  <a:prstClr val="black"/>
                </a:solidFill>
                <a:latin typeface="Source Sans Pro" panose="020B0503030403020204" pitchFamily="34" charset="0"/>
              </a:rPr>
              <a:t>acrp.stanford.edu</a:t>
            </a:r>
          </a:p>
          <a:p>
            <a:pPr algn="ctr"/>
            <a:endParaRPr lang="en-US" sz="1500" dirty="0" smtClean="0">
              <a:solidFill>
                <a:prstClr val="black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329659" y="914401"/>
            <a:ext cx="44846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cap="small" spc="15" dirty="0" smtClean="0">
                <a:solidFill>
                  <a:srgbClr val="8C1515"/>
                </a:solidFill>
                <a:latin typeface="Source Sans Pro"/>
                <a:ea typeface="MS PGothic" pitchFamily="34" charset="-128"/>
              </a:rPr>
              <a:t>Suggestions / Questions</a:t>
            </a:r>
            <a:r>
              <a:rPr lang="en-US" sz="2700" b="1" cap="small" spc="15" dirty="0">
                <a:solidFill>
                  <a:srgbClr val="8C1515"/>
                </a:solidFill>
                <a:latin typeface="Source Sans Pro"/>
                <a:ea typeface="MS PGothic" pitchFamily="34" charset="-128"/>
              </a:rPr>
              <a:t>?</a:t>
            </a:r>
            <a:endParaRPr lang="en-US" sz="2700" b="1" dirty="0">
              <a:solidFill>
                <a:srgbClr val="8C1515"/>
              </a:solidFill>
              <a:latin typeface="Source Sans Pro" panose="020B0503030403020204" pitchFamily="34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60" y="3444365"/>
            <a:ext cx="2697480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9" y="908685"/>
            <a:ext cx="3787775" cy="3759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8" name="Picture 14" descr="SUSig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2" y="4883944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98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194" y="258588"/>
            <a:ext cx="429815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76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RP Template: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3"/>
          <p:cNvSpPr txBox="1">
            <a:spLocks/>
          </p:cNvSpPr>
          <p:nvPr userDrawn="1"/>
        </p:nvSpPr>
        <p:spPr>
          <a:xfrm>
            <a:off x="223044" y="484084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357C2-8C54-4EB0-9AB4-E1F13883A0F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420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RP Template: Confidential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3"/>
          <p:cNvSpPr txBox="1">
            <a:spLocks/>
          </p:cNvSpPr>
          <p:nvPr userDrawn="1"/>
        </p:nvSpPr>
        <p:spPr>
          <a:xfrm>
            <a:off x="223044" y="484084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357C2-8C54-4EB0-9AB4-E1F13883A0F3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93912" y="4883537"/>
            <a:ext cx="39215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Privileged and Confidential Attorney-Client Communication</a:t>
            </a:r>
            <a:endParaRPr lang="en-US" sz="825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RP Template: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3"/>
          <p:cNvSpPr txBox="1">
            <a:spLocks/>
          </p:cNvSpPr>
          <p:nvPr userDrawn="1"/>
        </p:nvSpPr>
        <p:spPr>
          <a:xfrm>
            <a:off x="223044" y="484084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357C2-8C54-4EB0-9AB4-E1F13883A0F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443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" y="480060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3280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7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3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571754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small" spc="225">
                <a:solidFill>
                  <a:srgbClr val="A4001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Slide Number Placeholder 3"/>
          <p:cNvSpPr txBox="1">
            <a:spLocks/>
          </p:cNvSpPr>
          <p:nvPr userDrawn="1"/>
        </p:nvSpPr>
        <p:spPr>
          <a:xfrm>
            <a:off x="109540" y="4872039"/>
            <a:ext cx="846137" cy="271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1C85F9-43F4-4AFE-B12A-CB0CD9B15029}" type="slidenum">
              <a:rPr lang="en-US" sz="1050" smtClean="0">
                <a:solidFill>
                  <a:srgbClr val="FFFFFF"/>
                </a:solidFill>
              </a:rPr>
              <a:pPr/>
              <a:t>‹#›</a:t>
            </a:fld>
            <a:endParaRPr lang="en-US" sz="1050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6" y="4867272"/>
            <a:ext cx="2468564" cy="2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5" name="Picture 14" descr="SUSig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0" y="4883943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252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2pPr marL="0" indent="0">
              <a:buFont typeface="Arial"/>
              <a:buNone/>
              <a:defRPr baseline="0"/>
            </a:lvl2pPr>
            <a:lvl3pPr marL="344488" indent="0">
              <a:buNone/>
              <a:defRPr/>
            </a:lvl3pPr>
            <a:lvl4pPr marL="687387" indent="0">
              <a:buNone/>
              <a:defRPr/>
            </a:lvl4pPr>
            <a:lvl5pPr marL="10318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973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8" name="Picture 14" descr="SUSig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0" y="4883943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04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908685"/>
            <a:ext cx="7707862" cy="18166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7" y="2841313"/>
            <a:ext cx="7707313" cy="18166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390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2837497"/>
            <a:ext cx="3779838" cy="18302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47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7" y="908686"/>
            <a:ext cx="3787775" cy="1823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7" y="2840613"/>
            <a:ext cx="3781425" cy="18271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2840613"/>
            <a:ext cx="3779838" cy="18271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92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RP Template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12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4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40" r:id="rId9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ern="1200" spc="2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MS PGothic" pitchFamily="34" charset="-128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itchFamily="34" charset="0"/>
        <a:buChar char="›"/>
        <a:defRPr kern="1200">
          <a:solidFill>
            <a:srgbClr val="595959"/>
          </a:solidFill>
          <a:latin typeface="Arial"/>
          <a:ea typeface="MS PGothic" pitchFamily="34" charset="-128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kern="1200">
          <a:solidFill>
            <a:srgbClr val="595959"/>
          </a:solidFill>
          <a:latin typeface="Arial"/>
          <a:ea typeface="MS PGothic" pitchFamily="34" charset="-128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pitchFamily="34" charset="0"/>
        <a:buChar char="–"/>
        <a:defRPr kern="1200">
          <a:solidFill>
            <a:srgbClr val="595959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27CE5F98-9DCC-4934-89DF-ABAFF51426F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-11113" y="0"/>
            <a:ext cx="9155113" cy="3429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5126" name="Picture 10" descr="SUSig_Rev_WrdmrkOneLin8c1515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856163"/>
            <a:ext cx="154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kern="1200" cap="small" spc="2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MS PGothic" pitchFamily="34" charset="-128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itchFamily="34" charset="0"/>
        <a:buChar char="›"/>
        <a:defRPr kern="1200">
          <a:solidFill>
            <a:srgbClr val="595959"/>
          </a:solidFill>
          <a:latin typeface="Arial"/>
          <a:ea typeface="MS PGothic" pitchFamily="34" charset="-128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kern="1200">
          <a:solidFill>
            <a:srgbClr val="595959"/>
          </a:solidFill>
          <a:latin typeface="Arial"/>
          <a:ea typeface="MS PGothic" pitchFamily="34" charset="-128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pitchFamily="34" charset="0"/>
        <a:buChar char="–"/>
        <a:defRPr kern="1200">
          <a:solidFill>
            <a:srgbClr val="595959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7817740" y="4808669"/>
            <a:ext cx="13262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i="0" spc="0" baseline="0" dirty="0">
                <a:solidFill>
                  <a:srgbClr val="FFFFFF"/>
                </a:solidFill>
                <a:latin typeface="Crimson" panose="02000503000000000000" pitchFamily="2" charset="0"/>
              </a:rPr>
              <a:t>Valued Partner </a:t>
            </a:r>
          </a:p>
          <a:p>
            <a:pPr algn="ctr"/>
            <a:r>
              <a:rPr lang="en-US" sz="825" b="1" i="0" spc="0" baseline="0" dirty="0">
                <a:solidFill>
                  <a:srgbClr val="FFFFFF"/>
                </a:solidFill>
                <a:latin typeface="Crimson" panose="02000503000000000000" pitchFamily="2" charset="0"/>
              </a:rPr>
              <a:t>and Advisor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88076" y="4817580"/>
            <a:ext cx="105528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0" spc="83" baseline="0" dirty="0" smtClean="0">
                <a:solidFill>
                  <a:srgbClr val="FFFFFF"/>
                </a:solidFill>
                <a:latin typeface="Crimson" panose="02000503000000000000" pitchFamily="2" charset="0"/>
              </a:rPr>
              <a:t>ACRP</a:t>
            </a:r>
            <a:endParaRPr lang="en-US" sz="1650" b="0" spc="83" baseline="0" dirty="0">
              <a:solidFill>
                <a:srgbClr val="FFFFFF"/>
              </a:solidFill>
              <a:latin typeface="Crimson" panose="02000503000000000000" pitchFamily="2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833831" y="4869180"/>
            <a:ext cx="0" cy="217170"/>
          </a:xfrm>
          <a:prstGeom prst="line">
            <a:avLst/>
          </a:prstGeom>
          <a:noFill/>
          <a:ln w="31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4" name="Object 3"/>
          <p:cNvGraphicFramePr>
            <a:graphicFrameLocks noChangeAspect="1"/>
          </p:cNvGraphicFramePr>
          <p:nvPr userDrawn="1">
            <p:extLst/>
          </p:nvPr>
        </p:nvGraphicFramePr>
        <p:xfrm>
          <a:off x="2" y="4784935"/>
          <a:ext cx="9144001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Image" r:id="rId8" imgW="12190320" imgH="634680" progId="Photoshop.Image.17">
                  <p:embed/>
                </p:oleObj>
              </mc:Choice>
              <mc:Fallback>
                <p:oleObj name="Image" r:id="rId8" imgW="12190320" imgH="634680" progId="Photoshop.Image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" y="4784935"/>
                        <a:ext cx="9144001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50" y="4843077"/>
            <a:ext cx="3204513" cy="3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7817741" y="4808670"/>
            <a:ext cx="13262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i="0" spc="0" baseline="0" dirty="0">
                <a:solidFill>
                  <a:srgbClr val="FFFFFF"/>
                </a:solidFill>
                <a:latin typeface="Crimson" panose="02000503000000000000" pitchFamily="2" charset="0"/>
              </a:rPr>
              <a:t>Valued Partner </a:t>
            </a:r>
          </a:p>
          <a:p>
            <a:pPr algn="ctr"/>
            <a:r>
              <a:rPr lang="en-US" sz="825" b="1" i="0" spc="0" baseline="0" dirty="0">
                <a:solidFill>
                  <a:srgbClr val="FFFFFF"/>
                </a:solidFill>
                <a:latin typeface="Crimson" panose="02000503000000000000" pitchFamily="2" charset="0"/>
              </a:rPr>
              <a:t>and Advisor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88076" y="4817581"/>
            <a:ext cx="105528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0" spc="83" baseline="0" dirty="0" smtClean="0">
                <a:solidFill>
                  <a:srgbClr val="FFFFFF"/>
                </a:solidFill>
                <a:latin typeface="Crimson" panose="02000503000000000000" pitchFamily="2" charset="0"/>
              </a:rPr>
              <a:t>ACRP</a:t>
            </a:r>
            <a:endParaRPr lang="en-US" sz="1650" b="0" spc="83" baseline="0" dirty="0">
              <a:solidFill>
                <a:srgbClr val="FFFFFF"/>
              </a:solidFill>
              <a:latin typeface="Crimson" panose="02000503000000000000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7741" y="4808670"/>
            <a:ext cx="13262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i="0" spc="0" baseline="0" dirty="0">
                <a:solidFill>
                  <a:srgbClr val="FFFFFF"/>
                </a:solidFill>
                <a:latin typeface="Crimson" panose="02000503000000000000" pitchFamily="2" charset="0"/>
              </a:rPr>
              <a:t>Valued Partner </a:t>
            </a:r>
          </a:p>
          <a:p>
            <a:pPr algn="ctr"/>
            <a:r>
              <a:rPr lang="en-US" sz="825" b="1" i="0" spc="0" baseline="0" dirty="0">
                <a:solidFill>
                  <a:srgbClr val="FFFFFF"/>
                </a:solidFill>
                <a:latin typeface="Crimson" panose="02000503000000000000" pitchFamily="2" charset="0"/>
              </a:rPr>
              <a:t>and Advisor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788076" y="4817581"/>
            <a:ext cx="105528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0" spc="83" baseline="0" dirty="0" smtClean="0">
                <a:solidFill>
                  <a:srgbClr val="FFFFFF"/>
                </a:solidFill>
                <a:latin typeface="Crimson" panose="02000503000000000000" pitchFamily="2" charset="0"/>
              </a:rPr>
              <a:t>ACRP</a:t>
            </a:r>
            <a:endParaRPr lang="en-US" sz="1650" b="0" spc="83" baseline="0" dirty="0">
              <a:solidFill>
                <a:srgbClr val="FFFFFF"/>
              </a:solidFill>
              <a:latin typeface="Crimson" panose="02000503000000000000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833831" y="4869180"/>
            <a:ext cx="0" cy="217170"/>
          </a:xfrm>
          <a:prstGeom prst="line">
            <a:avLst/>
          </a:prstGeom>
          <a:noFill/>
          <a:ln w="31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20" name="Object 19"/>
          <p:cNvGraphicFramePr>
            <a:graphicFrameLocks noChangeAspect="1"/>
          </p:cNvGraphicFramePr>
          <p:nvPr userDrawn="1">
            <p:extLst/>
          </p:nvPr>
        </p:nvGraphicFramePr>
        <p:xfrm>
          <a:off x="2" y="4784935"/>
          <a:ext cx="9144001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8" imgW="12190320" imgH="634680" progId="Photoshop.Image.17">
                  <p:embed/>
                </p:oleObj>
              </mc:Choice>
              <mc:Fallback>
                <p:oleObj name="Image" r:id="rId8" imgW="12190320" imgH="634680" progId="Photoshop.Image.17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" y="4784935"/>
                        <a:ext cx="9144001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247" y="4783559"/>
            <a:ext cx="10833247" cy="3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0.jpeg"/><Relationship Id="rId10" Type="http://schemas.openxmlformats.org/officeDocument/2006/relationships/image" Target="../media/image15.jp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2138" y="2775093"/>
            <a:ext cx="65997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US" sz="2400" b="1" spc="11" dirty="0" smtClean="0">
                <a:solidFill>
                  <a:srgbClr val="8C1515"/>
                </a:solidFill>
              </a:rPr>
              <a:t>IT Audit and </a:t>
            </a:r>
            <a:r>
              <a:rPr lang="en-US" sz="2400" b="1" spc="11" dirty="0" smtClean="0">
                <a:solidFill>
                  <a:srgbClr val="8C1515"/>
                </a:solidFill>
              </a:rPr>
              <a:t>The Value to IT Operation</a:t>
            </a:r>
            <a:endParaRPr lang="en-US" sz="2400" b="1" spc="11" dirty="0" smtClean="0">
              <a:solidFill>
                <a:srgbClr val="8C151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062" y="1038480"/>
            <a:ext cx="700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350"/>
              </a:spcAft>
            </a:pPr>
            <a:r>
              <a:rPr lang="en-US" sz="2800" b="1" spc="11" dirty="0" smtClean="0"/>
              <a:t>Office </a:t>
            </a:r>
            <a:r>
              <a:rPr lang="en-US" sz="2800" b="1" spc="11" dirty="0"/>
              <a:t>of the Chief Risk Officer (OCRO)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349058" y="4647635"/>
            <a:ext cx="6445884" cy="416612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 cap="small" spc="300">
                <a:solidFill>
                  <a:srgbClr val="A4001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none" dirty="0" smtClean="0">
                <a:solidFill>
                  <a:schemeClr val="tx1"/>
                </a:solidFill>
              </a:rPr>
              <a:t>December 12, 2019</a:t>
            </a:r>
            <a:endParaRPr lang="en-US" sz="14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36077" y="1887489"/>
            <a:ext cx="3045440" cy="1482823"/>
          </a:xfrm>
          <a:custGeom>
            <a:avLst/>
            <a:gdLst>
              <a:gd name="connsiteX0" fmla="*/ 0 w 1699915"/>
              <a:gd name="connsiteY0" fmla="*/ 849958 h 1699915"/>
              <a:gd name="connsiteX1" fmla="*/ 849958 w 1699915"/>
              <a:gd name="connsiteY1" fmla="*/ 0 h 1699915"/>
              <a:gd name="connsiteX2" fmla="*/ 1699916 w 1699915"/>
              <a:gd name="connsiteY2" fmla="*/ 849958 h 1699915"/>
              <a:gd name="connsiteX3" fmla="*/ 849958 w 1699915"/>
              <a:gd name="connsiteY3" fmla="*/ 1699916 h 1699915"/>
              <a:gd name="connsiteX4" fmla="*/ 0 w 1699915"/>
              <a:gd name="connsiteY4" fmla="*/ 849958 h 16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915" h="1699915">
                <a:moveTo>
                  <a:pt x="0" y="849958"/>
                </a:moveTo>
                <a:cubicBezTo>
                  <a:pt x="0" y="380539"/>
                  <a:pt x="380539" y="0"/>
                  <a:pt x="849958" y="0"/>
                </a:cubicBezTo>
                <a:cubicBezTo>
                  <a:pt x="1319377" y="0"/>
                  <a:pt x="1699916" y="380539"/>
                  <a:pt x="1699916" y="849958"/>
                </a:cubicBezTo>
                <a:cubicBezTo>
                  <a:pt x="1699916" y="1319377"/>
                  <a:pt x="1319377" y="1699916"/>
                  <a:pt x="849958" y="1699916"/>
                </a:cubicBezTo>
                <a:cubicBezTo>
                  <a:pt x="380539" y="1699916"/>
                  <a:pt x="0" y="1319377"/>
                  <a:pt x="0" y="849958"/>
                </a:cubicBezTo>
                <a:close/>
              </a:path>
            </a:pathLst>
          </a:cu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0971" tIns="617003" rIns="440971" bIns="617003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bg1"/>
                </a:solidFill>
              </a:rPr>
              <a:t>IT Audit Team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6077" y="1670248"/>
            <a:ext cx="4461285" cy="1915611"/>
            <a:chOff x="236073" y="1299781"/>
            <a:chExt cx="4461285" cy="2549873"/>
          </a:xfrm>
        </p:grpSpPr>
        <p:sp>
          <p:nvSpPr>
            <p:cNvPr id="6" name="Freeform 5"/>
            <p:cNvSpPr/>
            <p:nvPr/>
          </p:nvSpPr>
          <p:spPr>
            <a:xfrm>
              <a:off x="236073" y="1299781"/>
              <a:ext cx="4461285" cy="2549873"/>
            </a:xfrm>
            <a:custGeom>
              <a:avLst/>
              <a:gdLst>
                <a:gd name="connsiteX0" fmla="*/ 0 w 2549873"/>
                <a:gd name="connsiteY0" fmla="*/ 1274937 h 2549873"/>
                <a:gd name="connsiteX1" fmla="*/ 1274937 w 2549873"/>
                <a:gd name="connsiteY1" fmla="*/ 0 h 2549873"/>
                <a:gd name="connsiteX2" fmla="*/ 2549874 w 2549873"/>
                <a:gd name="connsiteY2" fmla="*/ 1274937 h 2549873"/>
                <a:gd name="connsiteX3" fmla="*/ 1274937 w 2549873"/>
                <a:gd name="connsiteY3" fmla="*/ 2549874 h 2549873"/>
                <a:gd name="connsiteX4" fmla="*/ 0 w 2549873"/>
                <a:gd name="connsiteY4" fmla="*/ 1274937 h 254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9873" h="2549873">
                  <a:moveTo>
                    <a:pt x="0" y="1274937"/>
                  </a:moveTo>
                  <a:cubicBezTo>
                    <a:pt x="0" y="570809"/>
                    <a:pt x="570809" y="0"/>
                    <a:pt x="1274937" y="0"/>
                  </a:cubicBezTo>
                  <a:cubicBezTo>
                    <a:pt x="1979065" y="0"/>
                    <a:pt x="2549874" y="570809"/>
                    <a:pt x="2549874" y="1274937"/>
                  </a:cubicBezTo>
                  <a:cubicBezTo>
                    <a:pt x="2549874" y="1979065"/>
                    <a:pt x="1979065" y="2549874"/>
                    <a:pt x="1274937" y="2549874"/>
                  </a:cubicBezTo>
                  <a:cubicBezTo>
                    <a:pt x="570809" y="2549874"/>
                    <a:pt x="0" y="1979065"/>
                    <a:pt x="0" y="1274937"/>
                  </a:cubicBezTo>
                  <a:close/>
                </a:path>
              </a:pathLst>
            </a:custGeom>
            <a:noFill/>
            <a:ln w="3175">
              <a:solidFill>
                <a:srgbClr val="8C151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056" tIns="333481" rIns="823056" bIns="192715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73690" y="2374953"/>
              <a:ext cx="1098755" cy="36871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(Body)"/>
                </a:rPr>
                <a:t>IA Team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076" y="1346158"/>
            <a:ext cx="5928750" cy="2540643"/>
            <a:chOff x="236076" y="874803"/>
            <a:chExt cx="5928750" cy="3399831"/>
          </a:xfrm>
        </p:grpSpPr>
        <p:sp>
          <p:nvSpPr>
            <p:cNvPr id="5" name="Freeform 4"/>
            <p:cNvSpPr/>
            <p:nvPr/>
          </p:nvSpPr>
          <p:spPr>
            <a:xfrm>
              <a:off x="236076" y="874803"/>
              <a:ext cx="5928750" cy="3399831"/>
            </a:xfrm>
            <a:custGeom>
              <a:avLst/>
              <a:gdLst>
                <a:gd name="connsiteX0" fmla="*/ 0 w 3399831"/>
                <a:gd name="connsiteY0" fmla="*/ 1699916 h 3399831"/>
                <a:gd name="connsiteX1" fmla="*/ 1699916 w 3399831"/>
                <a:gd name="connsiteY1" fmla="*/ 0 h 3399831"/>
                <a:gd name="connsiteX2" fmla="*/ 3399832 w 3399831"/>
                <a:gd name="connsiteY2" fmla="*/ 1699916 h 3399831"/>
                <a:gd name="connsiteX3" fmla="*/ 1699916 w 3399831"/>
                <a:gd name="connsiteY3" fmla="*/ 3399832 h 3399831"/>
                <a:gd name="connsiteX4" fmla="*/ 0 w 3399831"/>
                <a:gd name="connsiteY4" fmla="*/ 1699916 h 339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831" h="3399831">
                  <a:moveTo>
                    <a:pt x="0" y="1699916"/>
                  </a:moveTo>
                  <a:cubicBezTo>
                    <a:pt x="0" y="761078"/>
                    <a:pt x="761078" y="0"/>
                    <a:pt x="1699916" y="0"/>
                  </a:cubicBezTo>
                  <a:cubicBezTo>
                    <a:pt x="2638754" y="0"/>
                    <a:pt x="3399832" y="761078"/>
                    <a:pt x="3399832" y="1699916"/>
                  </a:cubicBezTo>
                  <a:cubicBezTo>
                    <a:pt x="3399832" y="2638754"/>
                    <a:pt x="2638754" y="3399832"/>
                    <a:pt x="1699916" y="3399832"/>
                  </a:cubicBezTo>
                  <a:cubicBezTo>
                    <a:pt x="761078" y="3399832"/>
                    <a:pt x="0" y="2638754"/>
                    <a:pt x="0" y="1699916"/>
                  </a:cubicBezTo>
                  <a:close/>
                </a:path>
              </a:pathLst>
            </a:custGeom>
            <a:noFill/>
            <a:ln w="3175">
              <a:solidFill>
                <a:srgbClr val="8C151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5147" tIns="353342" rIns="1255147" bIns="273322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82615" y="2281309"/>
              <a:ext cx="1342102" cy="61779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(Body)"/>
                </a:rPr>
                <a:t>Privacy / ISO / ERM / RM / E&amp;C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6076" y="997860"/>
            <a:ext cx="7270854" cy="3334566"/>
            <a:chOff x="236076" y="449825"/>
            <a:chExt cx="7270854" cy="4249789"/>
          </a:xfrm>
        </p:grpSpPr>
        <p:sp>
          <p:nvSpPr>
            <p:cNvPr id="4" name="Freeform 3"/>
            <p:cNvSpPr/>
            <p:nvPr/>
          </p:nvSpPr>
          <p:spPr>
            <a:xfrm>
              <a:off x="236076" y="449825"/>
              <a:ext cx="7270854" cy="4249789"/>
            </a:xfrm>
            <a:custGeom>
              <a:avLst/>
              <a:gdLst>
                <a:gd name="connsiteX0" fmla="*/ 0 w 4249789"/>
                <a:gd name="connsiteY0" fmla="*/ 2124895 h 4249789"/>
                <a:gd name="connsiteX1" fmla="*/ 2124895 w 4249789"/>
                <a:gd name="connsiteY1" fmla="*/ 0 h 4249789"/>
                <a:gd name="connsiteX2" fmla="*/ 4249790 w 4249789"/>
                <a:gd name="connsiteY2" fmla="*/ 2124895 h 4249789"/>
                <a:gd name="connsiteX3" fmla="*/ 2124895 w 4249789"/>
                <a:gd name="connsiteY3" fmla="*/ 4249790 h 4249789"/>
                <a:gd name="connsiteX4" fmla="*/ 0 w 4249789"/>
                <a:gd name="connsiteY4" fmla="*/ 2124895 h 42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789" h="4249789">
                  <a:moveTo>
                    <a:pt x="0" y="2124895"/>
                  </a:moveTo>
                  <a:cubicBezTo>
                    <a:pt x="0" y="951348"/>
                    <a:pt x="951348" y="0"/>
                    <a:pt x="2124895" y="0"/>
                  </a:cubicBezTo>
                  <a:cubicBezTo>
                    <a:pt x="3298442" y="0"/>
                    <a:pt x="4249790" y="951348"/>
                    <a:pt x="4249790" y="2124895"/>
                  </a:cubicBezTo>
                  <a:cubicBezTo>
                    <a:pt x="4249790" y="3298442"/>
                    <a:pt x="3298442" y="4249790"/>
                    <a:pt x="2124895" y="4249790"/>
                  </a:cubicBezTo>
                  <a:cubicBezTo>
                    <a:pt x="951348" y="4249790"/>
                    <a:pt x="0" y="3298442"/>
                    <a:pt x="0" y="2124895"/>
                  </a:cubicBezTo>
                  <a:close/>
                </a:path>
              </a:pathLst>
            </a:custGeom>
            <a:noFill/>
            <a:ln w="3175">
              <a:solidFill>
                <a:srgbClr val="8C151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7237" tIns="368953" rIns="1687239" bIns="355629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4323" y="2104045"/>
              <a:ext cx="1283110" cy="84680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(Body)"/>
                </a:rPr>
                <a:t>UIT + Decentralized IT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077" y="628528"/>
            <a:ext cx="8612954" cy="4085862"/>
            <a:chOff x="236074" y="484649"/>
            <a:chExt cx="8612954" cy="4249789"/>
          </a:xfrm>
        </p:grpSpPr>
        <p:sp>
          <p:nvSpPr>
            <p:cNvPr id="8" name="Freeform 7"/>
            <p:cNvSpPr/>
            <p:nvPr/>
          </p:nvSpPr>
          <p:spPr>
            <a:xfrm>
              <a:off x="236074" y="484649"/>
              <a:ext cx="8583460" cy="4249789"/>
            </a:xfrm>
            <a:custGeom>
              <a:avLst/>
              <a:gdLst>
                <a:gd name="connsiteX0" fmla="*/ 0 w 4249789"/>
                <a:gd name="connsiteY0" fmla="*/ 2124895 h 4249789"/>
                <a:gd name="connsiteX1" fmla="*/ 2124895 w 4249789"/>
                <a:gd name="connsiteY1" fmla="*/ 0 h 4249789"/>
                <a:gd name="connsiteX2" fmla="*/ 4249790 w 4249789"/>
                <a:gd name="connsiteY2" fmla="*/ 2124895 h 4249789"/>
                <a:gd name="connsiteX3" fmla="*/ 2124895 w 4249789"/>
                <a:gd name="connsiteY3" fmla="*/ 4249790 h 4249789"/>
                <a:gd name="connsiteX4" fmla="*/ 0 w 4249789"/>
                <a:gd name="connsiteY4" fmla="*/ 2124895 h 42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789" h="4249789">
                  <a:moveTo>
                    <a:pt x="0" y="2124895"/>
                  </a:moveTo>
                  <a:cubicBezTo>
                    <a:pt x="0" y="951348"/>
                    <a:pt x="951348" y="0"/>
                    <a:pt x="2124895" y="0"/>
                  </a:cubicBezTo>
                  <a:cubicBezTo>
                    <a:pt x="3298442" y="0"/>
                    <a:pt x="4249790" y="951348"/>
                    <a:pt x="4249790" y="2124895"/>
                  </a:cubicBezTo>
                  <a:cubicBezTo>
                    <a:pt x="4249790" y="3298442"/>
                    <a:pt x="3298442" y="4249790"/>
                    <a:pt x="2124895" y="4249790"/>
                  </a:cubicBezTo>
                  <a:cubicBezTo>
                    <a:pt x="951348" y="4249790"/>
                    <a:pt x="0" y="3298442"/>
                    <a:pt x="0" y="2124895"/>
                  </a:cubicBezTo>
                  <a:close/>
                </a:path>
              </a:pathLst>
            </a:custGeom>
            <a:noFill/>
            <a:ln w="3175">
              <a:solidFill>
                <a:srgbClr val="8C151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7237" tIns="368953" rIns="1687239" bIns="355629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06927" y="2403485"/>
              <a:ext cx="1342101" cy="48018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(Body)"/>
                </a:rPr>
                <a:t>Other Stanford Units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</a:endParaRPr>
            </a:p>
          </p:txBody>
        </p:sp>
      </p:grpSp>
      <p:sp>
        <p:nvSpPr>
          <p:cNvPr id="18" name="Text Placeholder 2"/>
          <p:cNvSpPr txBox="1">
            <a:spLocks/>
          </p:cNvSpPr>
          <p:nvPr/>
        </p:nvSpPr>
        <p:spPr>
          <a:xfrm>
            <a:off x="2701630" y="64793"/>
            <a:ext cx="3740741" cy="277558"/>
          </a:xfrm>
          <a:prstGeom prst="rect">
            <a:avLst/>
          </a:prstGeom>
        </p:spPr>
        <p:txBody>
          <a:bodyPr vert="horz" lIns="45720" tIns="45720" rIns="45720" bIns="45720" rtlCol="0" anchor="ctr" anchorCtr="0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800" cap="none" spc="300">
                <a:solidFill>
                  <a:srgbClr val="A4001D"/>
                </a:solidFill>
                <a:latin typeface="Arial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rgbClr val="595959"/>
                </a:solidFill>
                <a:latin typeface="Arial"/>
              </a:defRPr>
            </a:lvl2pPr>
            <a:lvl3pPr indent="0" eaLnBrk="1" hangingPunct="1">
              <a:spcBef>
                <a:spcPct val="20000"/>
              </a:spcBef>
              <a:buClr>
                <a:schemeClr val="bg2"/>
              </a:buClr>
              <a:buSzPct val="102000"/>
              <a:buFont typeface="Source Sans Pro" pitchFamily="34" charset="0"/>
              <a:buNone/>
              <a:defRPr sz="1000">
                <a:solidFill>
                  <a:srgbClr val="595959"/>
                </a:solidFill>
                <a:latin typeface="Arial"/>
              </a:defRPr>
            </a:lvl3pPr>
            <a:lvl4pPr indent="0" eaLnBrk="1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4pPr>
            <a:lvl5pPr indent="0" eaLnBrk="1" hangingPunct="1">
              <a:spcBef>
                <a:spcPct val="20000"/>
              </a:spcBef>
              <a:buClr>
                <a:schemeClr val="bg2"/>
              </a:buClr>
              <a:buFont typeface="Source Sans Pro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151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 Semibold"/>
                <a:ea typeface="MS PGothic" pitchFamily="34" charset="-128"/>
              </a:rPr>
              <a:t>Partners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Source Sans Pro Semibold"/>
              <a:ea typeface="MS PGothic" pitchFamily="34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88789"/>
            <a:ext cx="9144000" cy="0"/>
          </a:xfrm>
          <a:prstGeom prst="line">
            <a:avLst/>
          </a:prstGeom>
          <a:ln w="3175">
            <a:solidFill>
              <a:srgbClr val="8C15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240032" y="2036081"/>
            <a:ext cx="6663936" cy="1071338"/>
          </a:xfrm>
          <a:prstGeom prst="rect">
            <a:avLst/>
          </a:prstGeom>
        </p:spPr>
        <p:txBody>
          <a:bodyPr vert="horz" lIns="45720" tIns="45720" rIns="45720" bIns="45720" rtlCol="0" anchor="ctr" anchorCtr="0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800" cap="none" spc="300">
                <a:solidFill>
                  <a:srgbClr val="A4001D"/>
                </a:solidFill>
                <a:latin typeface="Arial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rgbClr val="595959"/>
                </a:solidFill>
                <a:latin typeface="Arial"/>
              </a:defRPr>
            </a:lvl2pPr>
            <a:lvl3pPr indent="0" eaLnBrk="1" hangingPunct="1">
              <a:spcBef>
                <a:spcPct val="20000"/>
              </a:spcBef>
              <a:buClr>
                <a:schemeClr val="bg2"/>
              </a:buClr>
              <a:buSzPct val="102000"/>
              <a:buFont typeface="Source Sans Pro" pitchFamily="34" charset="0"/>
              <a:buNone/>
              <a:defRPr sz="1000">
                <a:solidFill>
                  <a:srgbClr val="595959"/>
                </a:solidFill>
                <a:latin typeface="Arial"/>
              </a:defRPr>
            </a:lvl3pPr>
            <a:lvl4pPr indent="0" eaLnBrk="1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4pPr>
            <a:lvl5pPr indent="0" eaLnBrk="1" hangingPunct="1">
              <a:spcBef>
                <a:spcPct val="20000"/>
              </a:spcBef>
              <a:buClr>
                <a:schemeClr val="bg2"/>
              </a:buClr>
              <a:buFont typeface="Source Sans Pro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9pPr>
          </a:lstStyle>
          <a:p>
            <a:pPr algn="ctr"/>
            <a:r>
              <a:rPr lang="en-US" sz="5000" b="1" spc="0" dirty="0" smtClean="0">
                <a:solidFill>
                  <a:srgbClr val="8C1515"/>
                </a:solidFill>
                <a:latin typeface="+mj-lt"/>
              </a:rPr>
              <a:t>Questions / Thoughts?</a:t>
            </a:r>
            <a:endParaRPr lang="en-US" sz="5000" b="1" spc="0" dirty="0">
              <a:solidFill>
                <a:srgbClr val="8C151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86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48187" y="1328840"/>
            <a:ext cx="2072202" cy="2463937"/>
            <a:chOff x="3448187" y="1328840"/>
            <a:chExt cx="2072202" cy="2463937"/>
          </a:xfrm>
        </p:grpSpPr>
        <p:sp>
          <p:nvSpPr>
            <p:cNvPr id="18" name="TextBox 17"/>
            <p:cNvSpPr txBox="1"/>
            <p:nvPr/>
          </p:nvSpPr>
          <p:spPr>
            <a:xfrm>
              <a:off x="3550838" y="3485000"/>
              <a:ext cx="1866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Biniam Debrezion</a:t>
              </a:r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448187" y="1328840"/>
              <a:ext cx="2072202" cy="2072202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907" y="1461185"/>
              <a:ext cx="1697064" cy="18403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962016" y="1328840"/>
            <a:ext cx="2072202" cy="2463937"/>
            <a:chOff x="962016" y="1328840"/>
            <a:chExt cx="2072202" cy="2463937"/>
          </a:xfrm>
        </p:grpSpPr>
        <p:sp>
          <p:nvSpPr>
            <p:cNvPr id="4" name="Oval 3"/>
            <p:cNvSpPr/>
            <p:nvPr/>
          </p:nvSpPr>
          <p:spPr>
            <a:xfrm>
              <a:off x="962016" y="1328840"/>
              <a:ext cx="2072202" cy="2072202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4667" y="3485000"/>
              <a:ext cx="1866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Ranjita Chakravarty</a:t>
              </a:r>
              <a:endParaRPr lang="en-US" sz="1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192" y="1428322"/>
              <a:ext cx="1723965" cy="18732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5929347" y="1328840"/>
            <a:ext cx="2072202" cy="2463937"/>
            <a:chOff x="5929347" y="1328840"/>
            <a:chExt cx="2072202" cy="2463937"/>
          </a:xfrm>
        </p:grpSpPr>
        <p:sp>
          <p:nvSpPr>
            <p:cNvPr id="19" name="TextBox 18"/>
            <p:cNvSpPr txBox="1"/>
            <p:nvPr/>
          </p:nvSpPr>
          <p:spPr>
            <a:xfrm>
              <a:off x="6031998" y="3485000"/>
              <a:ext cx="1866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Rose Huang</a:t>
              </a:r>
              <a:endParaRPr lang="en-US" sz="1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929347" y="1328840"/>
              <a:ext cx="2072202" cy="2072202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920" y="1461184"/>
              <a:ext cx="1722180" cy="17945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1463552" y="936794"/>
            <a:ext cx="1103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Grumpy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32666" y="936794"/>
            <a:ext cx="1103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Happy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13826" y="933347"/>
            <a:ext cx="1103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Bashful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71675" y="16567"/>
            <a:ext cx="5200650" cy="369332"/>
          </a:xfrm>
          <a:prstGeom prst="rect">
            <a:avLst/>
          </a:prstGeom>
          <a:noFill/>
        </p:spPr>
        <p:txBody>
          <a:bodyPr wrap="square" lIns="51435" tIns="0" rIns="0" bIns="0" rtlCol="0">
            <a:spAutoFit/>
          </a:bodyPr>
          <a:lstStyle/>
          <a:p>
            <a:pPr marL="0" lvl="1" algn="ctr" defTabSz="514350" fontAlgn="auto">
              <a:spcBef>
                <a:spcPts val="0"/>
              </a:spcBef>
              <a:spcAft>
                <a:spcPts val="338"/>
              </a:spcAft>
              <a:defRPr/>
            </a:pPr>
            <a:r>
              <a:rPr lang="en-US" sz="2400" b="1" dirty="0" smtClean="0">
                <a:solidFill>
                  <a:srgbClr val="8C1515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IT Audit Team</a:t>
            </a:r>
            <a:endParaRPr lang="en-US" sz="1050" b="1" dirty="0">
              <a:solidFill>
                <a:srgbClr val="8C1515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388789"/>
            <a:ext cx="9144000" cy="0"/>
          </a:xfrm>
          <a:prstGeom prst="line">
            <a:avLst/>
          </a:prstGeom>
          <a:ln w="3175">
            <a:solidFill>
              <a:srgbClr val="8C15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2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H="1">
            <a:off x="4651627" y="1112420"/>
            <a:ext cx="1577724" cy="2177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77116" y="2249135"/>
            <a:ext cx="624260" cy="1183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971515" y="3456494"/>
            <a:ext cx="367916" cy="52257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24843" y="3876194"/>
            <a:ext cx="136242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85387" y="2493165"/>
            <a:ext cx="829313" cy="70207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1" idx="3"/>
          </p:cNvCxnSpPr>
          <p:nvPr/>
        </p:nvCxnSpPr>
        <p:spPr>
          <a:xfrm flipH="1" flipV="1">
            <a:off x="2911612" y="1229329"/>
            <a:ext cx="695541" cy="40430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exagon 35"/>
          <p:cNvSpPr/>
          <p:nvPr/>
        </p:nvSpPr>
        <p:spPr>
          <a:xfrm>
            <a:off x="3823363" y="1420310"/>
            <a:ext cx="527819" cy="490502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122351692"/>
              </p:ext>
            </p:extLst>
          </p:nvPr>
        </p:nvGraphicFramePr>
        <p:xfrm>
          <a:off x="2125009" y="896061"/>
          <a:ext cx="4800600" cy="348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57" y="926402"/>
            <a:ext cx="605855" cy="605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1675" y="13546"/>
            <a:ext cx="5200650" cy="369332"/>
          </a:xfrm>
          <a:prstGeom prst="rect">
            <a:avLst/>
          </a:prstGeom>
          <a:noFill/>
        </p:spPr>
        <p:txBody>
          <a:bodyPr wrap="square" lIns="51435" tIns="0" rIns="0" bIns="0" rtlCol="0">
            <a:spAutoFit/>
          </a:bodyPr>
          <a:lstStyle/>
          <a:p>
            <a:pPr marL="0" lvl="1" algn="ctr" defTabSz="514350" fontAlgn="auto">
              <a:spcBef>
                <a:spcPts val="0"/>
              </a:spcBef>
              <a:spcAft>
                <a:spcPts val="338"/>
              </a:spcAft>
              <a:defRPr/>
            </a:pPr>
            <a:r>
              <a:rPr lang="en-US" sz="2400" b="1" dirty="0">
                <a:solidFill>
                  <a:srgbClr val="8C1515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Office of the Chief Risk </a:t>
            </a:r>
            <a:r>
              <a:rPr lang="en-US" sz="2400" b="1" dirty="0" smtClean="0">
                <a:solidFill>
                  <a:srgbClr val="8C1515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Officer (OCRO)</a:t>
            </a:r>
            <a:endParaRPr lang="en-US" sz="2400" b="1" dirty="0">
              <a:solidFill>
                <a:srgbClr val="8C1515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2502" y="1709154"/>
            <a:ext cx="160530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8C1515"/>
                </a:solidFill>
                <a:latin typeface="Calibri" panose="020F0502020204030204"/>
                <a:ea typeface="+mn-ea"/>
              </a:rPr>
              <a:t>Tina Hua</a:t>
            </a:r>
          </a:p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  <a:ea typeface="+mn-ea"/>
              </a:rPr>
              <a:t>Provides cardinal direction and guidance for establishing and maintaining effective ethics and compliance activities by exercising oversight and coordinating efforts to advise, partner and engage the university community. 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"/>
          <a:stretch/>
        </p:blipFill>
        <p:spPr>
          <a:xfrm>
            <a:off x="6087602" y="842584"/>
            <a:ext cx="673157" cy="656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0661" y="701260"/>
            <a:ext cx="1916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C1515"/>
                </a:solidFill>
                <a:latin typeface="Calibri" panose="020F0502020204030204"/>
                <a:ea typeface="+mn-ea"/>
              </a:rPr>
              <a:t>Michael Duff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Orchestrates efforts to protect          the information assets that are   important to Stanford. (Reports     dual to OCRO and OCIO.)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751" y="1635914"/>
            <a:ext cx="153881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C1515"/>
                </a:solidFill>
                <a:latin typeface="Calibri" panose="020F0502020204030204"/>
                <a:ea typeface="+mn-ea"/>
              </a:rPr>
              <a:t>Shawna Hanson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Protects the privacy of university, employee, patient, and other confidential information; ensures the proper use    and disclosure of such information; fosters a culture that values and promotes privacy.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5751" y="3137273"/>
            <a:ext cx="167840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C1515"/>
                </a:solidFill>
                <a:latin typeface="Calibri" panose="020F0502020204030204"/>
                <a:ea typeface="+mn-ea"/>
              </a:rPr>
              <a:t>Tina Dobleman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Identifies and assesses risk, working </a:t>
            </a:r>
            <a:r>
              <a:rPr lang="en-US" sz="9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to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ea"/>
              </a:rPr>
              <a:t>reduce potential loss through risk mitigation, risk transfer, and risk financing; performs claim management, participates in mediations and settlements;  provides risk consulting and global risk management.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72325" y="634185"/>
            <a:ext cx="1817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C1515"/>
                </a:solidFill>
                <a:latin typeface="Calibri" panose="020F0502020204030204"/>
                <a:ea typeface="+mn-ea"/>
              </a:rPr>
              <a:t>Henry Gusman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Provides independent, objective assurance and advisory services designed to add value and improve the operations of Stanford University, SLAC and the Stanford University Hospitals.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49243" y="3206522"/>
            <a:ext cx="1725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C1515"/>
                </a:solidFill>
                <a:latin typeface="Calibri" panose="020F0502020204030204"/>
                <a:ea typeface="+mn-ea"/>
              </a:rPr>
              <a:t>Sonya Pais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Coordinates the University’s enterprise risk management efforts to provide a framework and processes for the identification, assessment, mitigation and monitoring of risks to the achievement of the University’s mission and goals.</a:t>
            </a:r>
          </a:p>
        </p:txBody>
      </p:sp>
      <p:pic>
        <p:nvPicPr>
          <p:cNvPr id="26" name="Picture 2" descr="https://acrp.stanford.edu/sites/default/files/shared/images/body/sonya%20Photo_Cle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84" y="3728097"/>
            <a:ext cx="649910" cy="6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5142" y="3660182"/>
            <a:ext cx="635440" cy="6630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20151" y="1978814"/>
            <a:ext cx="9866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Chief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Risk Officer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/>
          <a:srcRect t="1813"/>
          <a:stretch/>
        </p:blipFill>
        <p:spPr>
          <a:xfrm>
            <a:off x="4143897" y="2367435"/>
            <a:ext cx="762824" cy="932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54" y="2054385"/>
            <a:ext cx="663689" cy="663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60" y="2003974"/>
            <a:ext cx="683461" cy="68750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0" y="388789"/>
            <a:ext cx="9144000" cy="0"/>
          </a:xfrm>
          <a:prstGeom prst="line">
            <a:avLst/>
          </a:prstGeom>
          <a:ln w="3175">
            <a:solidFill>
              <a:srgbClr val="8C15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90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2138" y="2156252"/>
            <a:ext cx="65997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US" sz="2400" b="1" spc="11" dirty="0" smtClean="0"/>
              <a:t>OCRO’s Mission</a:t>
            </a:r>
          </a:p>
          <a:p>
            <a:pPr marL="0" lvl="1" algn="ctr"/>
            <a:r>
              <a:rPr lang="en-US" sz="2400" spc="11" dirty="0" smtClean="0">
                <a:solidFill>
                  <a:srgbClr val="8C1515"/>
                </a:solidFill>
              </a:rPr>
              <a:t>Valued Partner and Advisor</a:t>
            </a:r>
            <a:endParaRPr lang="en-US" sz="2400" spc="11" dirty="0" smtClean="0">
              <a:solidFill>
                <a:srgbClr val="8C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5713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8771" y="2296309"/>
            <a:ext cx="2007555" cy="22619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6229" y="2296308"/>
            <a:ext cx="2007555" cy="22619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3687" y="2296307"/>
            <a:ext cx="2007555" cy="22619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0026" y="2761812"/>
            <a:ext cx="810134" cy="1660935"/>
          </a:xfrm>
          <a:prstGeom prst="rect">
            <a:avLst/>
          </a:pr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Controls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216" y="2761811"/>
            <a:ext cx="812416" cy="1660935"/>
          </a:xfrm>
          <a:prstGeom prst="rect">
            <a:avLst/>
          </a:pr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Controls Measures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3734" y="2743118"/>
            <a:ext cx="1739421" cy="192587"/>
          </a:xfrm>
          <a:prstGeom prst="rect">
            <a:avLst/>
          </a:pr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Control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532" y="2399441"/>
            <a:ext cx="1320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1</a:t>
            </a:r>
            <a:r>
              <a:rPr kumimoji="0" lang="en-US" sz="1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st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 Line of Defense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7486" y="2399441"/>
            <a:ext cx="1485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2</a:t>
            </a:r>
            <a:r>
              <a:rPr kumimoji="0" lang="en-US" sz="1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nd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 Line of Defense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7447" y="2399441"/>
            <a:ext cx="1320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3</a:t>
            </a:r>
            <a:r>
              <a:rPr kumimoji="0" lang="en-US" sz="1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rd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 Line of Defense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0295" y="3033161"/>
            <a:ext cx="1739421" cy="192587"/>
          </a:xfrm>
          <a:prstGeom prst="rect">
            <a:avLst/>
          </a:pr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3734" y="3323127"/>
            <a:ext cx="1739421" cy="192587"/>
          </a:xfrm>
          <a:prstGeom prst="rect">
            <a:avLst/>
          </a:pr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Management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63734" y="3613093"/>
            <a:ext cx="1739421" cy="192587"/>
          </a:xfrm>
          <a:prstGeom prst="rect">
            <a:avLst/>
          </a:pr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9470" y="3907169"/>
            <a:ext cx="1739421" cy="192587"/>
          </a:xfrm>
          <a:prstGeom prst="rect">
            <a:avLst/>
          </a:pr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72909" y="4197315"/>
            <a:ext cx="1739421" cy="192587"/>
          </a:xfrm>
          <a:prstGeom prst="rect">
            <a:avLst/>
          </a:pr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12755" y="2737077"/>
            <a:ext cx="1629418" cy="1660935"/>
          </a:xfrm>
          <a:prstGeom prst="rect">
            <a:avLst/>
          </a:prstGeom>
          <a:solidFill>
            <a:srgbClr val="8C1515"/>
          </a:solidFill>
          <a:ln w="3175">
            <a:solidFill>
              <a:srgbClr val="8C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Audit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771" y="1409414"/>
            <a:ext cx="5233163" cy="3712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Management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8129" y="788914"/>
            <a:ext cx="3363113" cy="3712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Governing Body | Board | Audit Committee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5820947" y="2487626"/>
            <a:ext cx="3769985" cy="3712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Audit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6344607" y="2488277"/>
            <a:ext cx="3769985" cy="3712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1529730" y="1778972"/>
            <a:ext cx="405636" cy="515633"/>
          </a:xfrm>
          <a:prstGeom prst="up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3827187" y="1780726"/>
            <a:ext cx="405636" cy="515633"/>
          </a:xfrm>
          <a:prstGeom prst="up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5520776" y="1779168"/>
            <a:ext cx="405636" cy="515633"/>
          </a:xfrm>
          <a:prstGeom prst="up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6705026" y="1160174"/>
            <a:ext cx="405636" cy="1134627"/>
          </a:xfrm>
          <a:prstGeom prst="up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4287" y="-27261"/>
            <a:ext cx="491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1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11" normalizeH="0" baseline="0" noProof="0" dirty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Three Lines of Defense Model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388789"/>
            <a:ext cx="9144000" cy="0"/>
          </a:xfrm>
          <a:prstGeom prst="line">
            <a:avLst/>
          </a:prstGeom>
          <a:ln w="3175">
            <a:solidFill>
              <a:srgbClr val="8C15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1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6200000">
            <a:off x="4329033" y="1820013"/>
            <a:ext cx="485934" cy="45720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0" y="16525"/>
                </a:moveTo>
                <a:lnTo>
                  <a:pt x="338449" y="16525"/>
                </a:lnTo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4" tIns="8064" rIns="173463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12348" y="480604"/>
            <a:ext cx="1119303" cy="1119303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808" tIns="172808" rIns="172808" bIns="1728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tx1"/>
                </a:solidFill>
              </a:rPr>
              <a:t>University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31651" y="2555223"/>
            <a:ext cx="412190" cy="45719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0" y="16525"/>
                </a:moveTo>
                <a:lnTo>
                  <a:pt x="338449" y="16525"/>
                </a:lnTo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4" tIns="8064" rIns="173463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43841" y="2012098"/>
            <a:ext cx="1119303" cy="1119303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808" tIns="172808" rIns="172808" bIns="1728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tx1"/>
                </a:solidFill>
              </a:rPr>
              <a:t>SLAC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5400000">
            <a:off x="4359570" y="3314638"/>
            <a:ext cx="412191" cy="45719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0" y="16525"/>
                </a:moveTo>
                <a:lnTo>
                  <a:pt x="338449" y="16525"/>
                </a:lnTo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3" tIns="8064" rIns="173464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12348" y="3543591"/>
            <a:ext cx="1119303" cy="1119303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808" tIns="172808" rIns="172808" bIns="1728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tx1"/>
                </a:solidFill>
              </a:rPr>
              <a:t>Hospitals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3600157" y="2588274"/>
            <a:ext cx="412191" cy="45719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338449" y="16525"/>
                </a:moveTo>
                <a:lnTo>
                  <a:pt x="0" y="16525"/>
                </a:lnTo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3" tIns="8065" rIns="173465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480854" y="2012098"/>
            <a:ext cx="1119303" cy="1119303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808" tIns="172808" rIns="172808" bIns="1728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tx1"/>
                </a:solidFill>
              </a:rPr>
              <a:t>SMC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12348" y="2012098"/>
            <a:ext cx="1119303" cy="1119303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rgbClr val="8C151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348" tIns="175348" rIns="175348" bIns="17534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bg1"/>
                </a:solidFill>
              </a:rPr>
              <a:t>IT Audit Projects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1675" y="16567"/>
            <a:ext cx="5200650" cy="369332"/>
          </a:xfrm>
          <a:prstGeom prst="rect">
            <a:avLst/>
          </a:prstGeom>
          <a:noFill/>
        </p:spPr>
        <p:txBody>
          <a:bodyPr wrap="square" lIns="51435" tIns="0" rIns="0" bIns="0" rtlCol="0">
            <a:spAutoFit/>
          </a:bodyPr>
          <a:lstStyle/>
          <a:p>
            <a:pPr marL="0" lvl="1" algn="ctr" defTabSz="514350" fontAlgn="auto">
              <a:spcBef>
                <a:spcPts val="0"/>
              </a:spcBef>
              <a:spcAft>
                <a:spcPts val="338"/>
              </a:spcAft>
              <a:defRPr/>
            </a:pPr>
            <a:r>
              <a:rPr lang="en-US" sz="2400" b="1" dirty="0" smtClean="0">
                <a:solidFill>
                  <a:srgbClr val="8C1515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Client Universe</a:t>
            </a:r>
            <a:endParaRPr lang="en-US" sz="1050" b="1" dirty="0">
              <a:solidFill>
                <a:srgbClr val="8C1515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88789"/>
            <a:ext cx="9144000" cy="0"/>
          </a:xfrm>
          <a:prstGeom prst="line">
            <a:avLst/>
          </a:prstGeom>
          <a:ln w="3175">
            <a:solidFill>
              <a:srgbClr val="8C15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2831593" y="2055144"/>
            <a:ext cx="767816" cy="65915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Hexagon 5"/>
          <p:cNvSpPr/>
          <p:nvPr/>
        </p:nvSpPr>
        <p:spPr>
          <a:xfrm>
            <a:off x="323657" y="2044913"/>
            <a:ext cx="767816" cy="65915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1993673" y="2055138"/>
            <a:ext cx="767816" cy="65915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164056" y="2055141"/>
            <a:ext cx="767816" cy="65915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Hexagon 8"/>
          <p:cNvSpPr/>
          <p:nvPr/>
        </p:nvSpPr>
        <p:spPr>
          <a:xfrm>
            <a:off x="5343004" y="2055137"/>
            <a:ext cx="767816" cy="65915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Hexagon 9"/>
          <p:cNvSpPr/>
          <p:nvPr/>
        </p:nvSpPr>
        <p:spPr>
          <a:xfrm>
            <a:off x="6171920" y="2049047"/>
            <a:ext cx="767816" cy="65915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7006932" y="2049045"/>
            <a:ext cx="767816" cy="65915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4507572" y="2055138"/>
            <a:ext cx="767816" cy="65915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Hexagon 12"/>
          <p:cNvSpPr/>
          <p:nvPr/>
        </p:nvSpPr>
        <p:spPr>
          <a:xfrm>
            <a:off x="3672700" y="2049048"/>
            <a:ext cx="767816" cy="65915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51460" y="728690"/>
            <a:ext cx="965936" cy="4001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1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Cybersecurity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841" y="1241421"/>
            <a:ext cx="1157398" cy="5539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2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Information Security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8301" y="712218"/>
            <a:ext cx="1480208" cy="5539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3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IT Systems 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Development Projects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2860" y="1380631"/>
            <a:ext cx="1002371" cy="4001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4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IT Governance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7020" y="721217"/>
            <a:ext cx="1091464" cy="5539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5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Outsourced IT Services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4080" y="1363903"/>
            <a:ext cx="961488" cy="4001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6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Social Media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5516" y="721218"/>
            <a:ext cx="1002792" cy="5539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7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Mobile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Computing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5980" y="1221943"/>
            <a:ext cx="1239696" cy="5539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8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IT Skills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Among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Internal Auditors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8082" y="712218"/>
            <a:ext cx="965516" cy="5539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9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Emerging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Technologies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-1552" y="2900579"/>
            <a:ext cx="1184738" cy="1214167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FY15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SLAC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ERP Cybersecurity Review </a:t>
            </a: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FY17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ERM Info Privacy &amp; Security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 19 ongoing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Follow up on ISO security Assessments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96157" y="3609694"/>
            <a:ext cx="897516" cy="897516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FY17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Student Financial Aid Data Security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 19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Firewall Audit (Hospitals)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19679" y="2894898"/>
            <a:ext cx="897516" cy="897516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FY18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QCAP pre-implementation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 19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ADAPT – Oracle Gift processing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1983" y="3609694"/>
            <a:ext cx="897516" cy="897516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FY17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SMC BCP Review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FY18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DAPER IT Governance</a:t>
            </a:r>
          </a:p>
        </p:txBody>
      </p:sp>
      <p:sp>
        <p:nvSpPr>
          <p:cNvPr id="27" name="Oval 26"/>
          <p:cNvSpPr/>
          <p:nvPr/>
        </p:nvSpPr>
        <p:spPr>
          <a:xfrm>
            <a:off x="3607850" y="2894898"/>
            <a:ext cx="897516" cy="897516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FY15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Cloud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Computing Risk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Assessment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 19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Solovis (Cloud implementation at SMC)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45770" y="3609694"/>
            <a:ext cx="897516" cy="897516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FY15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Social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Media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Governance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Ongoing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Social Media Board member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81202" y="2894898"/>
            <a:ext cx="897516" cy="897516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FY14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Mobile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Device Security Review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FY16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Epic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Mobile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Device 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04022" y="3609694"/>
            <a:ext cx="897516" cy="897516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Core Skills &amp; SME Initiatives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945130" y="2894898"/>
            <a:ext cx="897516" cy="897516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FY15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Cloud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Computing Risk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Assessment</a:t>
            </a:r>
          </a:p>
          <a:p>
            <a:pPr lvl="0" algn="ctr"/>
            <a:r>
              <a:rPr lang="en-US" sz="700" b="1" dirty="0" smtClean="0">
                <a:solidFill>
                  <a:srgbClr val="8C1515"/>
                </a:solidFill>
              </a:rPr>
              <a:t>FY20</a:t>
            </a:r>
          </a:p>
          <a:p>
            <a:pPr lvl="0" algn="ctr"/>
            <a:r>
              <a:rPr kumimoji="0" lang="en-US" sz="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Robotics/ Machine Learning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31380" y="1221943"/>
            <a:ext cx="3048" cy="827101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84540" y="1789176"/>
            <a:ext cx="0" cy="265965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2"/>
          </p:cNvCxnSpPr>
          <p:nvPr/>
        </p:nvCxnSpPr>
        <p:spPr>
          <a:xfrm flipH="1">
            <a:off x="2377581" y="1266216"/>
            <a:ext cx="824" cy="78892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8" idx="2"/>
          </p:cNvCxnSpPr>
          <p:nvPr/>
        </p:nvCxnSpPr>
        <p:spPr>
          <a:xfrm>
            <a:off x="4042752" y="1275215"/>
            <a:ext cx="0" cy="773829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84824" y="1780741"/>
            <a:ext cx="0" cy="271496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0" idx="2"/>
          </p:cNvCxnSpPr>
          <p:nvPr/>
        </p:nvCxnSpPr>
        <p:spPr>
          <a:xfrm>
            <a:off x="5726912" y="1275216"/>
            <a:ext cx="1440" cy="77992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55828" y="1789176"/>
            <a:ext cx="0" cy="259872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2" idx="2"/>
          </p:cNvCxnSpPr>
          <p:nvPr/>
        </p:nvCxnSpPr>
        <p:spPr>
          <a:xfrm>
            <a:off x="7390840" y="1266216"/>
            <a:ext cx="0" cy="78282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31380" y="2714295"/>
            <a:ext cx="3048" cy="186284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4" idx="0"/>
          </p:cNvCxnSpPr>
          <p:nvPr/>
        </p:nvCxnSpPr>
        <p:spPr>
          <a:xfrm>
            <a:off x="1544915" y="2708195"/>
            <a:ext cx="0" cy="901499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5" idx="0"/>
          </p:cNvCxnSpPr>
          <p:nvPr/>
        </p:nvCxnSpPr>
        <p:spPr>
          <a:xfrm>
            <a:off x="2368437" y="2708199"/>
            <a:ext cx="0" cy="186699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6" idx="0"/>
          </p:cNvCxnSpPr>
          <p:nvPr/>
        </p:nvCxnSpPr>
        <p:spPr>
          <a:xfrm>
            <a:off x="3215642" y="2164295"/>
            <a:ext cx="15099" cy="1445399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7" idx="0"/>
          </p:cNvCxnSpPr>
          <p:nvPr/>
        </p:nvCxnSpPr>
        <p:spPr>
          <a:xfrm>
            <a:off x="4056608" y="2708199"/>
            <a:ext cx="0" cy="186699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8" idx="0"/>
          </p:cNvCxnSpPr>
          <p:nvPr/>
        </p:nvCxnSpPr>
        <p:spPr>
          <a:xfrm>
            <a:off x="4884824" y="2708199"/>
            <a:ext cx="9704" cy="901495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9" idx="0"/>
          </p:cNvCxnSpPr>
          <p:nvPr/>
        </p:nvCxnSpPr>
        <p:spPr>
          <a:xfrm>
            <a:off x="5729960" y="2714295"/>
            <a:ext cx="0" cy="180603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0" idx="0"/>
          </p:cNvCxnSpPr>
          <p:nvPr/>
        </p:nvCxnSpPr>
        <p:spPr>
          <a:xfrm>
            <a:off x="6552780" y="2708199"/>
            <a:ext cx="0" cy="901495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1" idx="0"/>
          </p:cNvCxnSpPr>
          <p:nvPr/>
        </p:nvCxnSpPr>
        <p:spPr>
          <a:xfrm>
            <a:off x="7393888" y="2708199"/>
            <a:ext cx="0" cy="186699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93888" y="1161798"/>
            <a:ext cx="1653136" cy="5539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10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Board &amp; Audit Committee IT Awareness</a:t>
            </a:r>
          </a:p>
        </p:txBody>
      </p:sp>
      <p:sp>
        <p:nvSpPr>
          <p:cNvPr id="51" name="Oval 50"/>
          <p:cNvSpPr/>
          <p:nvPr/>
        </p:nvSpPr>
        <p:spPr>
          <a:xfrm>
            <a:off x="7769404" y="3609694"/>
            <a:ext cx="897516" cy="897516"/>
          </a:xfrm>
          <a:prstGeom prst="ellipse">
            <a:avLst/>
          </a:prstGeom>
          <a:solidFill>
            <a:schemeClr val="bg1"/>
          </a:solidFill>
          <a:ln w="3175"/>
          <a:effectLst>
            <a:outerShdw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OCRO Leadership Presentation to the Board &amp; Audit Committee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215114" y="1676400"/>
            <a:ext cx="0" cy="372644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1" idx="0"/>
          </p:cNvCxnSpPr>
          <p:nvPr/>
        </p:nvCxnSpPr>
        <p:spPr>
          <a:xfrm>
            <a:off x="8215114" y="2714295"/>
            <a:ext cx="3048" cy="895399"/>
          </a:xfrm>
          <a:prstGeom prst="straightConnector1">
            <a:avLst/>
          </a:prstGeom>
          <a:ln w="3175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Hexagon 53"/>
          <p:cNvSpPr/>
          <p:nvPr/>
        </p:nvSpPr>
        <p:spPr>
          <a:xfrm>
            <a:off x="7842238" y="2055136"/>
            <a:ext cx="760720" cy="653059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 w="31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2964179" y="51340"/>
            <a:ext cx="3215642" cy="277558"/>
          </a:xfrm>
          <a:prstGeom prst="rect">
            <a:avLst/>
          </a:prstGeom>
        </p:spPr>
        <p:txBody>
          <a:bodyPr vert="horz" lIns="45720" tIns="45720" rIns="45720" bIns="45720" rtlCol="0" anchor="ctr" anchorCtr="0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800" cap="none" spc="300">
                <a:solidFill>
                  <a:srgbClr val="A4001D"/>
                </a:solidFill>
                <a:latin typeface="Arial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rgbClr val="595959"/>
                </a:solidFill>
                <a:latin typeface="Arial"/>
              </a:defRPr>
            </a:lvl2pPr>
            <a:lvl3pPr indent="0" eaLnBrk="1" hangingPunct="1">
              <a:spcBef>
                <a:spcPct val="20000"/>
              </a:spcBef>
              <a:buClr>
                <a:schemeClr val="bg2"/>
              </a:buClr>
              <a:buSzPct val="102000"/>
              <a:buFont typeface="Source Sans Pro" pitchFamily="34" charset="0"/>
              <a:buNone/>
              <a:defRPr sz="1000">
                <a:solidFill>
                  <a:srgbClr val="595959"/>
                </a:solidFill>
                <a:latin typeface="Arial"/>
              </a:defRPr>
            </a:lvl3pPr>
            <a:lvl4pPr indent="0" eaLnBrk="1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4pPr>
            <a:lvl5pPr indent="0" eaLnBrk="1" hangingPunct="1">
              <a:spcBef>
                <a:spcPct val="20000"/>
              </a:spcBef>
              <a:buClr>
                <a:schemeClr val="bg2"/>
              </a:buClr>
              <a:buFont typeface="Source Sans Pro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151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Example of IT Risks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0" y="388789"/>
            <a:ext cx="9144000" cy="0"/>
          </a:xfrm>
          <a:prstGeom prst="line">
            <a:avLst/>
          </a:prstGeom>
          <a:ln w="3175">
            <a:solidFill>
              <a:srgbClr val="8C15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5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0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 txBox="1">
            <a:spLocks/>
          </p:cNvSpPr>
          <p:nvPr/>
        </p:nvSpPr>
        <p:spPr>
          <a:xfrm>
            <a:off x="1497724" y="62178"/>
            <a:ext cx="6148552" cy="277558"/>
          </a:xfrm>
          <a:prstGeom prst="rect">
            <a:avLst/>
          </a:prstGeom>
        </p:spPr>
        <p:txBody>
          <a:bodyPr vert="horz" lIns="45720" tIns="45720" rIns="45720" bIns="45720" rtlCol="0" anchor="ctr" anchorCtr="0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800" cap="none" spc="300">
                <a:solidFill>
                  <a:srgbClr val="A4001D"/>
                </a:solidFill>
                <a:latin typeface="Arial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rgbClr val="595959"/>
                </a:solidFill>
                <a:latin typeface="Arial"/>
              </a:defRPr>
            </a:lvl2pPr>
            <a:lvl3pPr indent="0" eaLnBrk="1" hangingPunct="1">
              <a:spcBef>
                <a:spcPct val="20000"/>
              </a:spcBef>
              <a:buClr>
                <a:schemeClr val="bg2"/>
              </a:buClr>
              <a:buSzPct val="102000"/>
              <a:buFont typeface="Source Sans Pro" pitchFamily="34" charset="0"/>
              <a:buNone/>
              <a:defRPr sz="1000">
                <a:solidFill>
                  <a:srgbClr val="595959"/>
                </a:solidFill>
                <a:latin typeface="Arial"/>
              </a:defRPr>
            </a:lvl3pPr>
            <a:lvl4pPr indent="0" eaLnBrk="1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4pPr>
            <a:lvl5pPr indent="0" eaLnBrk="1" hangingPunct="1">
              <a:spcBef>
                <a:spcPct val="20000"/>
              </a:spcBef>
              <a:buClr>
                <a:schemeClr val="bg2"/>
              </a:buClr>
              <a:buFont typeface="Source Sans Pro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151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Develop Annual Audit / Advisory Project Plan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Image result for board me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16224" y="2425337"/>
            <a:ext cx="882496" cy="318723"/>
          </a:xfrm>
          <a:prstGeom prst="ellipse">
            <a:avLst/>
          </a:prstGeom>
          <a:solidFill>
            <a:schemeClr val="bg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own Arrow 6"/>
          <p:cNvSpPr/>
          <p:nvPr/>
        </p:nvSpPr>
        <p:spPr>
          <a:xfrm>
            <a:off x="4348428" y="3274350"/>
            <a:ext cx="411254" cy="194928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hape 7"/>
          <p:cNvSpPr/>
          <p:nvPr/>
        </p:nvSpPr>
        <p:spPr>
          <a:xfrm>
            <a:off x="4005585" y="2376985"/>
            <a:ext cx="1089141" cy="871313"/>
          </a:xfrm>
          <a:prstGeom prst="funnel">
            <a:avLst/>
          </a:prstGeom>
          <a:ln w="3175">
            <a:solidFill>
              <a:schemeClr val="bg2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lowchart: Connector 8"/>
          <p:cNvSpPr/>
          <p:nvPr/>
        </p:nvSpPr>
        <p:spPr>
          <a:xfrm>
            <a:off x="952500" y="592728"/>
            <a:ext cx="1562100" cy="1562100"/>
          </a:xfrm>
          <a:prstGeom prst="flowChartConnector">
            <a:avLst/>
          </a:prstGeom>
          <a:noFill/>
          <a:ln w="3175"/>
          <a:effectLst>
            <a:outerShdw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INDUSTRY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Emerging IT Risks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852090" y="592728"/>
            <a:ext cx="1562100" cy="1562100"/>
          </a:xfrm>
          <a:prstGeom prst="flowChartConnector">
            <a:avLst/>
          </a:prstGeom>
          <a:noFill/>
          <a:ln w="3175"/>
          <a:effectLst>
            <a:outerShdw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Enterprise Risk Management (ERM/CMCC)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4721694" y="592728"/>
            <a:ext cx="1562100" cy="1562100"/>
          </a:xfrm>
          <a:prstGeom prst="flowChartConnector">
            <a:avLst/>
          </a:prstGeom>
          <a:noFill/>
          <a:ln w="3175"/>
          <a:effectLst>
            <a:outerShdw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STANFORD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BUSINESS/IT INITIATIVES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629400" y="592728"/>
            <a:ext cx="1562100" cy="1562100"/>
          </a:xfrm>
          <a:prstGeom prst="flowChartConnector">
            <a:avLst/>
          </a:prstGeom>
          <a:noFill/>
          <a:ln w="3175"/>
          <a:effectLst>
            <a:outerShdw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Stanford University Management Inputs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stCxn id="9" idx="4"/>
            <a:endCxn id="6" idx="2"/>
          </p:cNvCxnSpPr>
          <p:nvPr/>
        </p:nvCxnSpPr>
        <p:spPr>
          <a:xfrm>
            <a:off x="1733550" y="2154828"/>
            <a:ext cx="2382674" cy="429871"/>
          </a:xfrm>
          <a:prstGeom prst="straightConnector1">
            <a:avLst/>
          </a:prstGeom>
          <a:ln w="3175">
            <a:solidFill>
              <a:schemeClr val="bg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6" idx="1"/>
          </p:cNvCxnSpPr>
          <p:nvPr/>
        </p:nvCxnSpPr>
        <p:spPr>
          <a:xfrm>
            <a:off x="3633140" y="2154828"/>
            <a:ext cx="612323" cy="317185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</p:cNvCxnSpPr>
          <p:nvPr/>
        </p:nvCxnSpPr>
        <p:spPr>
          <a:xfrm flipH="1">
            <a:off x="4864608" y="2154828"/>
            <a:ext cx="638136" cy="317185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4"/>
            <a:endCxn id="6" idx="6"/>
          </p:cNvCxnSpPr>
          <p:nvPr/>
        </p:nvCxnSpPr>
        <p:spPr>
          <a:xfrm flipH="1">
            <a:off x="4998720" y="2154828"/>
            <a:ext cx="2411730" cy="42987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1765" y="3504576"/>
            <a:ext cx="129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Annual Project Plan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(Audit / Advisory)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356048" y="3855923"/>
            <a:ext cx="411254" cy="194928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3570682" y="4480016"/>
            <a:ext cx="1973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" pitchFamily="34" charset="0"/>
                <a:ea typeface="MS PGothic" pitchFamily="34" charset="-128"/>
                <a:cs typeface="+mn-cs"/>
              </a:rPr>
              <a:t>Audit Committee Approval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48" y="4108524"/>
            <a:ext cx="1073878" cy="37149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0" y="388789"/>
            <a:ext cx="9144000" cy="0"/>
          </a:xfrm>
          <a:prstGeom prst="line">
            <a:avLst/>
          </a:prstGeom>
          <a:ln w="3175">
            <a:solidFill>
              <a:srgbClr val="8C15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91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360091" y="543763"/>
          <a:ext cx="8423819" cy="70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896266" y="1245587"/>
            <a:ext cx="0" cy="897635"/>
          </a:xfrm>
          <a:prstGeom prst="straightConnector1">
            <a:avLst/>
          </a:prstGeom>
          <a:ln w="31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 flipH="1">
            <a:off x="4571902" y="1247442"/>
            <a:ext cx="98" cy="907895"/>
          </a:xfrm>
          <a:prstGeom prst="straightConnector1">
            <a:avLst/>
          </a:prstGeom>
          <a:ln w="31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73310" y="1245587"/>
            <a:ext cx="1" cy="898625"/>
          </a:xfrm>
          <a:prstGeom prst="straightConnector1">
            <a:avLst/>
          </a:prstGeom>
          <a:ln w="31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87436" y="2144040"/>
            <a:ext cx="2588624" cy="2588624"/>
          </a:xfrm>
          <a:prstGeom prst="ellipse">
            <a:avLst/>
          </a:prstGeom>
          <a:noFill/>
          <a:ln w="12700">
            <a:prstDash val="solid"/>
          </a:ln>
          <a:effectLst>
            <a:outerShdw blurRad="1270000"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80028" y="2133780"/>
            <a:ext cx="2588624" cy="2588624"/>
          </a:xfrm>
          <a:prstGeom prst="ellipse">
            <a:avLst/>
          </a:prstGeom>
          <a:noFill/>
          <a:ln w="12700">
            <a:prstDash val="solid"/>
          </a:ln>
          <a:effectLst>
            <a:outerShdw blurRad="1270000"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39035" y="2349338"/>
          <a:ext cx="2920220" cy="194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Oval 22"/>
          <p:cNvSpPr/>
          <p:nvPr/>
        </p:nvSpPr>
        <p:spPr>
          <a:xfrm>
            <a:off x="603851" y="2133780"/>
            <a:ext cx="2588624" cy="2588624"/>
          </a:xfrm>
          <a:prstGeom prst="ellipse">
            <a:avLst/>
          </a:prstGeom>
          <a:noFill/>
          <a:ln w="12700">
            <a:prstDash val="solid"/>
          </a:ln>
          <a:effectLst>
            <a:outerShdw blurRad="1270000"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98282" y="2736984"/>
            <a:ext cx="1020286" cy="1020286"/>
          </a:xfrm>
          <a:prstGeom prst="ellipse">
            <a:avLst/>
          </a:prstGeom>
          <a:noFill/>
          <a:ln w="3175"/>
          <a:effectLst>
            <a:outerShdw blurRad="1270000"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People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41241" y="2736984"/>
            <a:ext cx="1020286" cy="1020286"/>
          </a:xfrm>
          <a:prstGeom prst="ellipse">
            <a:avLst/>
          </a:prstGeom>
          <a:noFill/>
          <a:ln w="3175"/>
          <a:effectLst>
            <a:outerShdw blurRad="1270000"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Process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69262" y="3334392"/>
            <a:ext cx="1020286" cy="1020286"/>
          </a:xfrm>
          <a:prstGeom prst="ellipse">
            <a:avLst/>
          </a:prstGeom>
          <a:noFill/>
          <a:ln w="3175"/>
          <a:effectLst>
            <a:outerShdw blurRad="1270000"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Technology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01748" y="2756571"/>
            <a:ext cx="1020286" cy="1020286"/>
          </a:xfrm>
          <a:prstGeom prst="ellipse">
            <a:avLst/>
          </a:prstGeom>
          <a:noFill/>
          <a:ln w="3175"/>
          <a:effectLst>
            <a:outerShdw blurRad="1270000"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People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44707" y="2756571"/>
            <a:ext cx="1020286" cy="1020286"/>
          </a:xfrm>
          <a:prstGeom prst="ellipse">
            <a:avLst/>
          </a:prstGeom>
          <a:noFill/>
          <a:ln w="3175"/>
          <a:effectLst>
            <a:outerShdw blurRad="1270000"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Process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72728" y="3353979"/>
            <a:ext cx="1020286" cy="1020286"/>
          </a:xfrm>
          <a:prstGeom prst="ellipse">
            <a:avLst/>
          </a:prstGeom>
          <a:noFill/>
          <a:ln w="3175"/>
          <a:effectLst>
            <a:outerShdw blurRad="1270000" sx="1000" sy="100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Technology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2701630" y="64793"/>
            <a:ext cx="3740741" cy="277558"/>
          </a:xfrm>
          <a:prstGeom prst="rect">
            <a:avLst/>
          </a:prstGeom>
        </p:spPr>
        <p:txBody>
          <a:bodyPr vert="horz" lIns="45720" tIns="45720" rIns="45720" bIns="45720" rtlCol="0" anchor="ctr" anchorCtr="0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800" cap="none" spc="300">
                <a:solidFill>
                  <a:srgbClr val="A4001D"/>
                </a:solidFill>
                <a:latin typeface="Arial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rgbClr val="595959"/>
                </a:solidFill>
                <a:latin typeface="Arial"/>
              </a:defRPr>
            </a:lvl2pPr>
            <a:lvl3pPr indent="0" eaLnBrk="1" hangingPunct="1">
              <a:spcBef>
                <a:spcPct val="20000"/>
              </a:spcBef>
              <a:buClr>
                <a:schemeClr val="bg2"/>
              </a:buClr>
              <a:buSzPct val="102000"/>
              <a:buFont typeface="Source Sans Pro" pitchFamily="34" charset="0"/>
              <a:buNone/>
              <a:defRPr sz="1000">
                <a:solidFill>
                  <a:srgbClr val="595959"/>
                </a:solidFill>
                <a:latin typeface="Arial"/>
              </a:defRPr>
            </a:lvl3pPr>
            <a:lvl4pPr indent="0" eaLnBrk="1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4pPr>
            <a:lvl5pPr indent="0" eaLnBrk="1" hangingPunct="1">
              <a:spcBef>
                <a:spcPct val="20000"/>
              </a:spcBef>
              <a:buClr>
                <a:schemeClr val="bg2"/>
              </a:buClr>
              <a:buFont typeface="Source Sans Pro" pitchFamily="34" charset="0"/>
              <a:buNone/>
              <a:defRPr sz="900">
                <a:solidFill>
                  <a:srgbClr val="595959"/>
                </a:solidFill>
                <a:latin typeface="Arial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900">
                <a:latin typeface="+mn-lt"/>
                <a:ea typeface="+mn-ea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151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 Semibold"/>
                <a:ea typeface="MS PGothic" pitchFamily="34" charset="-128"/>
              </a:rPr>
              <a:t>Our Approach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C1515"/>
              </a:solidFill>
              <a:effectLst/>
              <a:uLnTx/>
              <a:uFillTx/>
              <a:latin typeface="Source Sans Pro Semibold"/>
              <a:ea typeface="MS PGothic" pitchFamily="34" charset="-12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88789"/>
            <a:ext cx="9144000" cy="0"/>
          </a:xfrm>
          <a:prstGeom prst="line">
            <a:avLst/>
          </a:prstGeom>
          <a:ln w="3175">
            <a:solidFill>
              <a:srgbClr val="8C15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776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CRP Template: Mast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CRP-TemplateDeck-4x3-Sep2016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RP-TemplateDeck-4x3-Sep2016" id="{948DA96C-503B-4C23-879B-8CB6D36CCFEB}" vid="{F8336B56-ED94-496F-8EB3-95F1DCEBB81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SU_Preso_16x9_v6</Template>
  <TotalTime>9849</TotalTime>
  <Words>581</Words>
  <Application>Microsoft Office PowerPoint</Application>
  <PresentationFormat>On-screen Show (16:9)</PresentationFormat>
  <Paragraphs>152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(Body)</vt:lpstr>
      <vt:lpstr>Calibri Light</vt:lpstr>
      <vt:lpstr>Crimson</vt:lpstr>
      <vt:lpstr>Source Sans Pro</vt:lpstr>
      <vt:lpstr>Source Sans Pro Semibold</vt:lpstr>
      <vt:lpstr>Times New Roman</vt:lpstr>
      <vt:lpstr>Wingdings</vt:lpstr>
      <vt:lpstr>SU_Preso_16x9_v6</vt:lpstr>
      <vt:lpstr>SU_Template_TopBar</vt:lpstr>
      <vt:lpstr>ACRP Template: Master Slide</vt:lpstr>
      <vt:lpstr>ACRP-TemplateDeck-4x3-Sep2016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Risk Assessment</dc:title>
  <dc:creator>Cheong, Rosa</dc:creator>
  <dc:description>2012 PowerPoint template redesign</dc:description>
  <cp:lastModifiedBy>Biniam Debrezion</cp:lastModifiedBy>
  <cp:revision>762</cp:revision>
  <cp:lastPrinted>2018-08-16T19:09:06Z</cp:lastPrinted>
  <dcterms:created xsi:type="dcterms:W3CDTF">2014-06-03T21:08:14Z</dcterms:created>
  <dcterms:modified xsi:type="dcterms:W3CDTF">2019-12-12T18:30:31Z</dcterms:modified>
</cp:coreProperties>
</file>