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99" r:id="rId2"/>
  </p:sldMasterIdLst>
  <p:notesMasterIdLst>
    <p:notesMasterId r:id="rId16"/>
  </p:notesMasterIdLst>
  <p:handoutMasterIdLst>
    <p:handoutMasterId r:id="rId17"/>
  </p:handoutMasterIdLst>
  <p:sldIdLst>
    <p:sldId id="304" r:id="rId3"/>
    <p:sldId id="319" r:id="rId4"/>
    <p:sldId id="310" r:id="rId5"/>
    <p:sldId id="312" r:id="rId6"/>
    <p:sldId id="323" r:id="rId7"/>
    <p:sldId id="314" r:id="rId8"/>
    <p:sldId id="315" r:id="rId9"/>
    <p:sldId id="316" r:id="rId10"/>
    <p:sldId id="317" r:id="rId11"/>
    <p:sldId id="318" r:id="rId12"/>
    <p:sldId id="320" r:id="rId13"/>
    <p:sldId id="321" r:id="rId14"/>
    <p:sldId id="322" r:id="rId1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ource Sans Pro" panose="020B0503030403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515"/>
    <a:srgbClr val="D6DDD3"/>
    <a:srgbClr val="EDE8DD"/>
    <a:srgbClr val="C2B7A1"/>
    <a:srgbClr val="918873"/>
    <a:srgbClr val="3C3623"/>
    <a:srgbClr val="D0A760"/>
    <a:srgbClr val="434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3" d="100"/>
          <a:sy n="133" d="100"/>
        </p:scale>
        <p:origin x="-2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8E550E-AE97-4077-BCB3-9A55FDC918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A71C-EB81-4574-B402-D6ED9D96C6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9384BB-E1B1-4219-B6D1-1F35022EDBA0}" type="datetimeFigureOut">
              <a:rPr lang="en-US" altLang="en-US"/>
              <a:pPr/>
              <a:t>12/12/2019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2454E-E689-4583-A523-AD06F1276A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1271D-0196-4C56-8CD1-1B4DF2D3C09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0854AE4-C3BE-4470-91E5-607D8834B5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A02FAD-D32C-480A-A909-A1BBC8CD32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66CD4A-9922-4AED-8364-E29EC072C3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F1D3892-F4F6-4EF4-B6BC-3950604BB7FC}" type="datetimeFigureOut">
              <a:rPr lang="en-US" altLang="en-US"/>
              <a:pPr/>
              <a:t>12/12/2019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F6BF13-564C-4B89-AE91-CFAC64F808E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EEA0963-3FB5-497E-9B46-51BFB8910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A0D07-5009-48DF-9715-80A9F2697B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0EDD6-B813-40B0-9B7E-E407B0D16B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5B0DF22-4374-46AF-8FBC-F7F961811A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0DF22-4374-46AF-8FBC-F7F961811AE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59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28DE16-0A45-42CE-9AB2-ED64C853C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06950"/>
            <a:ext cx="9155113" cy="3429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6" name="Picture 14" title="Stanford University">
            <a:extLst>
              <a:ext uri="{FF2B5EF4-FFF2-40B4-BE49-F238E27FC236}">
                <a16:creationId xmlns:a16="http://schemas.microsoft.com/office/drawing/2014/main" id="{169C99DA-8A5F-4BD8-9C6E-40C5D2FF9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4883150"/>
            <a:ext cx="15462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92517"/>
            <a:ext cx="8229600" cy="61847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1603375" y="3599022"/>
            <a:ext cx="6059488" cy="20574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18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2410990"/>
            <a:ext cx="8229600" cy="4618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100" cap="small" spc="300">
                <a:solidFill>
                  <a:srgbClr val="A400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9891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09045B-219B-4854-A81F-FAF13F152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06950"/>
            <a:ext cx="9155113" cy="3429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7" name="Picture 14" title="Stanford University">
            <a:extLst>
              <a:ext uri="{FF2B5EF4-FFF2-40B4-BE49-F238E27FC236}">
                <a16:creationId xmlns:a16="http://schemas.microsoft.com/office/drawing/2014/main" id="{F70C3ED2-5053-49A4-8893-AC48E8F14C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4883150"/>
            <a:ext cx="15462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603377" y="1538765"/>
            <a:ext cx="2954337" cy="925830"/>
          </a:xfrm>
          <a:prstGeom prst="rect">
            <a:avLst/>
          </a:prstGeom>
        </p:spPr>
        <p:txBody>
          <a:bodyPr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3377" y="2571750"/>
            <a:ext cx="2954337" cy="9329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cap="all" spc="300">
                <a:solidFill>
                  <a:srgbClr val="A400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665662" y="1535112"/>
            <a:ext cx="1951038" cy="195103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36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defRPr lang="en-US" sz="12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76604977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77" y="908685"/>
            <a:ext cx="7700963" cy="3759042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209881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57CC5098-7278-4737-8C64-B1821EBC6016}"/>
              </a:ext>
            </a:extLst>
          </p:cNvPr>
          <p:cNvSpPr txBox="1">
            <a:spLocks/>
          </p:cNvSpPr>
          <p:nvPr/>
        </p:nvSpPr>
        <p:spPr>
          <a:xfrm>
            <a:off x="60325" y="7938"/>
            <a:ext cx="457200" cy="4572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F3C5FDF4-CD01-4AB6-97EA-DED4611597FD}" type="slidenum">
              <a:rPr lang="en-US" altLang="en-US" sz="1000">
                <a:solidFill>
                  <a:srgbClr val="7F7F7F"/>
                </a:solidFill>
                <a:latin typeface="Arial" panose="020B0604020202020204" pitchFamily="34" charset="0"/>
              </a:rPr>
              <a:pPr algn="ctr" eaLnBrk="1" hangingPunct="1"/>
              <a:t>‹#›</a:t>
            </a:fld>
            <a:endParaRPr lang="en-US" altLang="en-US" sz="100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4876800" y="908685"/>
            <a:ext cx="3779838" cy="3759042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933696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948777" y="908685"/>
            <a:ext cx="7707862" cy="181660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49327" y="2841313"/>
            <a:ext cx="7707313" cy="1816607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54970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876800" y="908686"/>
            <a:ext cx="3779838" cy="182308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876800" y="2837497"/>
            <a:ext cx="3779838" cy="183023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3624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9327" y="908686"/>
            <a:ext cx="3787775" cy="182308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955677" y="2840613"/>
            <a:ext cx="3781425" cy="182711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876800" y="908686"/>
            <a:ext cx="3779838" cy="182308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4876800" y="2840613"/>
            <a:ext cx="3779838" cy="182711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2987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D7113E-8285-4E09-A8CE-BADDE0424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06950"/>
            <a:ext cx="9155113" cy="342900"/>
          </a:xfrm>
          <a:prstGeom prst="rect">
            <a:avLst/>
          </a:prstGeom>
          <a:solidFill>
            <a:srgbClr val="8C1515"/>
          </a:solidFill>
          <a:ln w="9525">
            <a:solidFill>
              <a:srgbClr val="8C1515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6" name="Picture 14" title="Stanford University">
            <a:extLst>
              <a:ext uri="{FF2B5EF4-FFF2-40B4-BE49-F238E27FC236}">
                <a16:creationId xmlns:a16="http://schemas.microsoft.com/office/drawing/2014/main" id="{356EF213-2F06-45F5-BBA1-2B37173D4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4883150"/>
            <a:ext cx="15462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603377" y="1538765"/>
            <a:ext cx="2954337" cy="925830"/>
          </a:xfrm>
          <a:prstGeom prst="rect">
            <a:avLst/>
          </a:prstGeom>
        </p:spPr>
        <p:txBody>
          <a:bodyPr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3377" y="2571750"/>
            <a:ext cx="2954337" cy="93297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cap="all" spc="300">
                <a:solidFill>
                  <a:srgbClr val="A4001D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665662" y="1535112"/>
            <a:ext cx="1951038" cy="195103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effectLst>
            <a:outerShdw blurRad="50800" dist="25400" dir="2700000" algn="tl" rotWithShape="0">
              <a:prstClr val="black">
                <a:alpha val="36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none"/>
        </p:style>
        <p:txBody>
          <a:bodyPr/>
          <a:lstStyle>
            <a:lvl1pPr>
              <a:buNone/>
              <a:defRPr sz="1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8991067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77" y="908685"/>
            <a:ext cx="7700963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99880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77" y="908685"/>
            <a:ext cx="7700963" cy="3759042"/>
          </a:xfrm>
        </p:spPr>
        <p:txBody>
          <a:bodyPr/>
          <a:lstStyle>
            <a:lvl2pPr marL="0" indent="0">
              <a:buFont typeface="Arial"/>
              <a:buNone/>
              <a:defRPr baseline="0"/>
            </a:lvl2pPr>
            <a:lvl3pPr marL="344488" indent="0">
              <a:buNone/>
              <a:defRPr/>
            </a:lvl3pPr>
            <a:lvl4pPr marL="687387" indent="0">
              <a:buNone/>
              <a:defRPr/>
            </a:lvl4pPr>
            <a:lvl5pPr marL="103187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925378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D8E6AFED-CA39-44DF-82E6-35062F55F546}"/>
              </a:ext>
            </a:extLst>
          </p:cNvPr>
          <p:cNvSpPr txBox="1">
            <a:spLocks/>
          </p:cNvSpPr>
          <p:nvPr/>
        </p:nvSpPr>
        <p:spPr>
          <a:xfrm>
            <a:off x="60325" y="7938"/>
            <a:ext cx="457200" cy="4572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ource Sans Pro" panose="020B0503030403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11B4031D-E46B-415F-80C9-91D62508BB5C}" type="slidenum">
              <a:rPr lang="en-US" altLang="en-US" sz="1000">
                <a:solidFill>
                  <a:srgbClr val="7F7F7F"/>
                </a:solidFill>
                <a:latin typeface="Arial" panose="020B0604020202020204" pitchFamily="34" charset="0"/>
              </a:rPr>
              <a:pPr algn="ctr" eaLnBrk="1" hangingPunct="1"/>
              <a:t>‹#›</a:t>
            </a:fld>
            <a:endParaRPr lang="en-US" altLang="en-US" sz="1000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4876800" y="908685"/>
            <a:ext cx="3779838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766859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948777" y="908685"/>
            <a:ext cx="7707862" cy="1816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49327" y="2841313"/>
            <a:ext cx="7707313" cy="1816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167469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876800" y="908686"/>
            <a:ext cx="3779838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876800" y="2837497"/>
            <a:ext cx="3779838" cy="1830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8933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9327" y="908686"/>
            <a:ext cx="3787775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955677" y="2840613"/>
            <a:ext cx="3781425" cy="1827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876800" y="908686"/>
            <a:ext cx="3779838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4876800" y="2840613"/>
            <a:ext cx="3779838" cy="1827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734677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SUSig_White.eps">
            <a:extLst>
              <a:ext uri="{FF2B5EF4-FFF2-40B4-BE49-F238E27FC236}">
                <a16:creationId xmlns:a16="http://schemas.microsoft.com/office/drawing/2014/main" id="{82CBB8FA-D855-4CD5-9B49-E6EDF0EEC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350" y="4811713"/>
            <a:ext cx="2046288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D8D7E0C-6F91-4B0B-BC59-1BD9C90B1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806950"/>
            <a:ext cx="9155113" cy="3429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38100" dist="25401" dir="2700000" algn="br" rotWithShape="0">
              <a:srgbClr val="808080">
                <a:alpha val="5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</a:endParaRPr>
          </a:p>
        </p:txBody>
      </p:sp>
      <p:pic>
        <p:nvPicPr>
          <p:cNvPr id="7" name="Picture 14" title="Stanford University">
            <a:extLst>
              <a:ext uri="{FF2B5EF4-FFF2-40B4-BE49-F238E27FC236}">
                <a16:creationId xmlns:a16="http://schemas.microsoft.com/office/drawing/2014/main" id="{4A865DE6-FF27-447E-86A6-8B641E8AD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4883150"/>
            <a:ext cx="15462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00555"/>
            <a:ext cx="8229600" cy="61847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1603375" y="3599022"/>
            <a:ext cx="6059488" cy="20574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18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2419028"/>
            <a:ext cx="8229600" cy="4618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100" cap="small" spc="300">
                <a:solidFill>
                  <a:srgbClr val="A400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1720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>
            <a:extLst>
              <a:ext uri="{FF2B5EF4-FFF2-40B4-BE49-F238E27FC236}">
                <a16:creationId xmlns:a16="http://schemas.microsoft.com/office/drawing/2014/main" id="{C9BBCA7D-3DF0-4363-AF6A-101874F9AA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49325" y="358775"/>
            <a:ext cx="7707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9EDDB-0110-44DB-88CA-B06C76B62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9325" y="903288"/>
            <a:ext cx="7707313" cy="3763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CC71274-2D32-41AF-A0C5-DDE0EF76C0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38" y="4811713"/>
            <a:ext cx="846137" cy="271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0D870829-4D05-497D-80EE-6274DAB430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F23E00-03D7-4150-B606-3925E664E0C5}"/>
              </a:ext>
            </a:extLst>
          </p:cNvPr>
          <p:cNvSpPr/>
          <p:nvPr/>
        </p:nvSpPr>
        <p:spPr>
          <a:xfrm>
            <a:off x="0" y="0"/>
            <a:ext cx="457200" cy="5149850"/>
          </a:xfrm>
          <a:prstGeom prst="rect">
            <a:avLst/>
          </a:prstGeom>
          <a:solidFill>
            <a:srgbClr val="8C1515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1030" name="Picture 10" title="Stanford University">
            <a:extLst>
              <a:ext uri="{FF2B5EF4-FFF2-40B4-BE49-F238E27FC236}">
                <a16:creationId xmlns:a16="http://schemas.microsoft.com/office/drawing/2014/main" id="{8AE57C1C-4200-40A4-BFC5-0ABC0680B38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4856163"/>
            <a:ext cx="15462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</p:sldLayoutIdLst>
  <p:transition spd="slow">
    <p:fade/>
  </p:transition>
  <p:hf hdr="0" ft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defRPr kern="1200" spc="20">
          <a:solidFill>
            <a:schemeClr val="tx1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marL="288925" indent="-2889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2pPr>
      <a:lvl3pPr marL="569913" indent="-2254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panose="020B0503030403020204" pitchFamily="34" charset="0"/>
        <a:buChar char="›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3pPr>
      <a:lvl4pPr marL="914400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4pPr>
      <a:lvl5pPr marL="1258888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ource Sans Pro" panose="020B0503030403020204" pitchFamily="34" charset="0"/>
        <a:buChar char="–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">
            <a:extLst>
              <a:ext uri="{FF2B5EF4-FFF2-40B4-BE49-F238E27FC236}">
                <a16:creationId xmlns:a16="http://schemas.microsoft.com/office/drawing/2014/main" id="{D42970CC-B578-4E79-984B-CB133E19002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49325" y="358775"/>
            <a:ext cx="7707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82B88-B00E-459A-8DEB-8EFD92833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9325" y="903288"/>
            <a:ext cx="7707313" cy="3763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8650808-B7ED-4D71-8A2C-FEF27A3D8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38" y="4811713"/>
            <a:ext cx="846137" cy="271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fld id="{B8914EBF-D1BB-4E69-8AF4-9C3A9EF8B6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B54586-865D-449B-9A21-FD487EDCBF3E}"/>
              </a:ext>
            </a:extLst>
          </p:cNvPr>
          <p:cNvSpPr/>
          <p:nvPr/>
        </p:nvSpPr>
        <p:spPr>
          <a:xfrm>
            <a:off x="-11113" y="0"/>
            <a:ext cx="9155113" cy="342900"/>
          </a:xfrm>
          <a:prstGeom prst="rect">
            <a:avLst/>
          </a:prstGeom>
          <a:solidFill>
            <a:schemeClr val="bg2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C1515"/>
              </a:solidFill>
              <a:latin typeface="Arial"/>
            </a:endParaRPr>
          </a:p>
        </p:txBody>
      </p:sp>
      <p:pic>
        <p:nvPicPr>
          <p:cNvPr id="5126" name="Picture 10" title="Stanford University">
            <a:extLst>
              <a:ext uri="{FF2B5EF4-FFF2-40B4-BE49-F238E27FC236}">
                <a16:creationId xmlns:a16="http://schemas.microsoft.com/office/drawing/2014/main" id="{DE6ADA07-5F07-4A0B-B1F4-80B6427F99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4856163"/>
            <a:ext cx="15462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</p:sldLayoutIdLst>
  <p:transition spd="slow">
    <p:fade/>
  </p:transition>
  <p:hf hdr="0" ftr="0" dt="0"/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600" kern="1200" cap="small" spc="20">
          <a:solidFill>
            <a:schemeClr val="tx1"/>
          </a:solidFill>
          <a:latin typeface="Arial"/>
          <a:ea typeface="MS PGothic" panose="020B0600070205080204" pitchFamily="34" charset="-128"/>
          <a:cs typeface="ＭＳ Ｐゴシック" charset="0"/>
        </a:defRPr>
      </a:lvl1pPr>
      <a:lvl2pPr marL="288925" indent="-288925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2pPr>
      <a:lvl3pPr marL="569913" indent="-225425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panose="020B0503030403020204" pitchFamily="34" charset="0"/>
        <a:buChar char="›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3pPr>
      <a:lvl4pPr marL="914400" indent="-227013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4pPr>
      <a:lvl5pPr marL="1258888" indent="-227013" algn="l" defTabSz="45720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ource Sans Pro" panose="020B0503030403020204" pitchFamily="34" charset="0"/>
        <a:buChar char="–"/>
        <a:defRPr kern="1200">
          <a:solidFill>
            <a:srgbClr val="595959"/>
          </a:solidFill>
          <a:latin typeface="Arial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download/details.aspx?id=100429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crobat.adobe.com/us/en/acrobat/pdf-reader/volume-distribution.html?readstep" TargetMode="External"/><Relationship Id="rId2" Type="http://schemas.openxmlformats.org/officeDocument/2006/relationships/hyperlink" Target="https://get.adobe.com/reader/enterprise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978972BC-3CCB-4442-AC11-6630E9546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952625"/>
            <a:ext cx="8229600" cy="619125"/>
          </a:xfrm>
        </p:spPr>
        <p:txBody>
          <a:bodyPr/>
          <a:lstStyle/>
          <a:p>
            <a:r>
              <a:rPr lang="en-US" dirty="0">
                <a:latin typeface="+mj-lt"/>
              </a:rPr>
              <a:t>Microsoft Deployment Toolkit</a:t>
            </a:r>
            <a:endParaRPr lang="en-US" altLang="en-US" b="1" dirty="0">
              <a:latin typeface="+mj-lt"/>
            </a:endParaRPr>
          </a:p>
        </p:txBody>
      </p:sp>
      <p:sp>
        <p:nvSpPr>
          <p:cNvPr id="11266" name="Text Placeholder 2">
            <a:extLst>
              <a:ext uri="{FF2B5EF4-FFF2-40B4-BE49-F238E27FC236}">
                <a16:creationId xmlns:a16="http://schemas.microsoft.com/office/drawing/2014/main" id="{614EAF08-5535-4436-B221-A11ACF79F7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 bwMode="auto">
          <a:xfrm>
            <a:off x="1603375" y="3344863"/>
            <a:ext cx="6059488" cy="587375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 dirty="0">
                <a:solidFill>
                  <a:srgbClr val="595959"/>
                </a:solidFill>
                <a:latin typeface="+mn-lt"/>
              </a:rPr>
              <a:t>Robert Uy Stanford LBRE IT</a:t>
            </a:r>
          </a:p>
          <a:p>
            <a:pPr marL="0" indent="0" eaLnBrk="1" hangingPunct="1"/>
            <a:r>
              <a:rPr lang="en-US" altLang="en-US" dirty="0">
                <a:solidFill>
                  <a:srgbClr val="595959"/>
                </a:solidFill>
                <a:latin typeface="+mn-lt"/>
              </a:rPr>
              <a:t>Stanford </a:t>
            </a:r>
            <a:r>
              <a:rPr lang="en-US" altLang="en-US" dirty="0" err="1">
                <a:solidFill>
                  <a:srgbClr val="595959"/>
                </a:solidFill>
                <a:latin typeface="+mn-lt"/>
              </a:rPr>
              <a:t>UnConference</a:t>
            </a:r>
            <a:r>
              <a:rPr lang="en-US" altLang="en-US" dirty="0">
                <a:solidFill>
                  <a:srgbClr val="595959"/>
                </a:solidFill>
                <a:latin typeface="+mn-lt"/>
              </a:rPr>
              <a:t> 12/12/2019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ECD39FC-D2D5-4542-AA0D-DCE93531D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571750"/>
            <a:ext cx="8229600" cy="461963"/>
          </a:xfrm>
        </p:spPr>
        <p:txBody>
          <a:bodyPr/>
          <a:lstStyle/>
          <a:p>
            <a:r>
              <a:rPr lang="en-US" dirty="0">
                <a:latin typeface="+mn-lt"/>
              </a:rPr>
              <a:t>A beginner's tale</a:t>
            </a:r>
            <a:br>
              <a:rPr lang="en-US" dirty="0"/>
            </a:br>
            <a:endParaRPr lang="en-US" dirty="0">
              <a:solidFill>
                <a:schemeClr val="bg2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>
            <a:extLst>
              <a:ext uri="{FF2B5EF4-FFF2-40B4-BE49-F238E27FC236}">
                <a16:creationId xmlns:a16="http://schemas.microsoft.com/office/drawing/2014/main" id="{7BA7CE72-0F0B-4E09-AB03-2C97F477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r>
              <a:rPr lang="en-US" dirty="0">
                <a:latin typeface="+mj-lt"/>
              </a:rPr>
              <a:t>Mozilla Firefox</a:t>
            </a:r>
            <a:endParaRPr lang="en-US" alt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7C8F-97BE-4DF0-8F83-9CFC507CAE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>
            <a:normAutofit/>
          </a:bodyPr>
          <a:lstStyle/>
          <a:p>
            <a:r>
              <a:rPr lang="en-US" dirty="0"/>
              <a:t>Task Sequence </a:t>
            </a:r>
          </a:p>
          <a:p>
            <a:endParaRPr lang="en-US" b="0" dirty="0">
              <a:effectLst/>
            </a:endParaRPr>
          </a:p>
          <a:p>
            <a:r>
              <a:rPr lang="en-US" b="0" dirty="0" err="1">
                <a:effectLst/>
              </a:rPr>
              <a:t>msiexec</a:t>
            </a:r>
            <a:r>
              <a:rPr lang="en-US" b="0" dirty="0">
                <a:effectLst/>
              </a:rPr>
              <a:t> /passive /</a:t>
            </a:r>
            <a:r>
              <a:rPr lang="en-US" b="0" dirty="0" err="1">
                <a:effectLst/>
              </a:rPr>
              <a:t>norestart</a:t>
            </a:r>
            <a:r>
              <a:rPr lang="en-US" b="0" dirty="0">
                <a:effectLst/>
              </a:rPr>
              <a:t> /</a:t>
            </a:r>
            <a:r>
              <a:rPr lang="en-US" b="0" dirty="0" err="1">
                <a:effectLst/>
              </a:rPr>
              <a:t>i</a:t>
            </a:r>
            <a:r>
              <a:rPr lang="en-US" b="0" dirty="0">
                <a:effectLst/>
              </a:rPr>
              <a:t> "https://download.mozilla.org/?product=</a:t>
            </a:r>
            <a:r>
              <a:rPr lang="en-US" b="0" dirty="0" err="1">
                <a:effectLst/>
              </a:rPr>
              <a:t>firefox-msi-latest-ssl&amp;os</a:t>
            </a:r>
            <a:r>
              <a:rPr lang="en-US" b="0" dirty="0">
                <a:effectLst/>
              </a:rPr>
              <a:t>=win64&amp;lang=</a:t>
            </a:r>
            <a:r>
              <a:rPr lang="en-US" b="0" dirty="0" err="1">
                <a:effectLst/>
              </a:rPr>
              <a:t>en</a:t>
            </a:r>
            <a:r>
              <a:rPr lang="en-US" b="0" dirty="0">
                <a:effectLst/>
              </a:rPr>
              <a:t>-US"</a:t>
            </a:r>
          </a:p>
          <a:p>
            <a:br>
              <a:rPr lang="en-US" dirty="0"/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endParaRPr lang="en-US" b="0" dirty="0">
              <a:effectLst/>
              <a:latin typeface="+mn-lt"/>
            </a:endParaRPr>
          </a:p>
        </p:txBody>
      </p:sp>
      <p:sp>
        <p:nvSpPr>
          <p:cNvPr id="2" name="AutoShape 2" descr="Firefox users angry after Mozilla secretly installs Mr. Robot add-on">
            <a:extLst>
              <a:ext uri="{FF2B5EF4-FFF2-40B4-BE49-F238E27FC236}">
                <a16:creationId xmlns:a16="http://schemas.microsoft.com/office/drawing/2014/main" id="{DFCCDCD4-EA7D-4DD2-A2CB-8370DE9BF7F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Firefox users angry after Mozilla secretly installs Mr. Robot add-on">
            <a:extLst>
              <a:ext uri="{FF2B5EF4-FFF2-40B4-BE49-F238E27FC236}">
                <a16:creationId xmlns:a16="http://schemas.microsoft.com/office/drawing/2014/main" id="{B0FB4D38-08CA-4E35-BD1F-8727A734F8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25717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738FAD2-FAA5-4690-8799-6616634D2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902" y="2787650"/>
            <a:ext cx="1828800" cy="142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92779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E71A-B781-46D1-AE58-01E8A3A6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4462-F730-40A8-9CA5-48030B0AEEA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Imaging in action</a:t>
            </a:r>
          </a:p>
          <a:p>
            <a:r>
              <a:rPr lang="en-US" dirty="0"/>
              <a:t>Total time to image 30 mins</a:t>
            </a:r>
          </a:p>
          <a:p>
            <a:r>
              <a:rPr lang="en-US" dirty="0"/>
              <a:t>Fast Forwarded some parts or removed them all together</a:t>
            </a:r>
          </a:p>
        </p:txBody>
      </p:sp>
      <p:pic>
        <p:nvPicPr>
          <p:cNvPr id="5" name="Picture 4" descr="A picture containing photo, man, front, woman&#10;&#10;Description automatically generated">
            <a:extLst>
              <a:ext uri="{FF2B5EF4-FFF2-40B4-BE49-F238E27FC236}">
                <a16:creationId xmlns:a16="http://schemas.microsoft.com/office/drawing/2014/main" id="{299BE4CE-9C85-4D1A-B91F-8C04ABED6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333" y="2149941"/>
            <a:ext cx="3747333" cy="281642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735A1F4-48E0-4025-AD01-4E700D8FDE39}"/>
              </a:ext>
            </a:extLst>
          </p:cNvPr>
          <p:cNvSpPr/>
          <p:nvPr/>
        </p:nvSpPr>
        <p:spPr>
          <a:xfrm>
            <a:off x="4279966" y="2724050"/>
            <a:ext cx="804289" cy="56970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6637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E71A-B781-46D1-AE58-01E8A3A6D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64462-F730-40A8-9CA5-48030B0AEEA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Custom Background and Screensaver</a:t>
            </a:r>
          </a:p>
          <a:p>
            <a:r>
              <a:rPr lang="en-US" dirty="0">
                <a:latin typeface="+mn-lt"/>
              </a:rPr>
              <a:t>Pin apps and fix start menu</a:t>
            </a:r>
          </a:p>
          <a:p>
            <a:r>
              <a:rPr lang="en-US" dirty="0">
                <a:latin typeface="+mn-lt"/>
              </a:rPr>
              <a:t>Inject Cumulative packages</a:t>
            </a:r>
          </a:p>
          <a:p>
            <a:r>
              <a:rPr lang="en-US" dirty="0">
                <a:latin typeface="+mn-lt"/>
              </a:rPr>
              <a:t>Automate Reboot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9C0FECC-004B-496D-878C-58742F135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921" y="1388033"/>
            <a:ext cx="504825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332973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97B76A-EB0C-4233-8FA3-21031FCDAA37}"/>
              </a:ext>
            </a:extLst>
          </p:cNvPr>
          <p:cNvSpPr txBox="1"/>
          <p:nvPr/>
        </p:nvSpPr>
        <p:spPr>
          <a:xfrm>
            <a:off x="733530" y="346668"/>
            <a:ext cx="2728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Contact:</a:t>
            </a:r>
          </a:p>
          <a:p>
            <a:r>
              <a:rPr lang="en-US" dirty="0"/>
              <a:t>Robert.Uy@Stanford.edu</a:t>
            </a:r>
          </a:p>
          <a:p>
            <a:endParaRPr lang="en-US" dirty="0"/>
          </a:p>
        </p:txBody>
      </p:sp>
      <p:pic>
        <p:nvPicPr>
          <p:cNvPr id="2052" name="Picture 4" descr="Clippy BLANK BOX | ANY QUESTIONS? | image tagged in clippy blank box | made w/ Imgflip meme maker">
            <a:extLst>
              <a:ext uri="{FF2B5EF4-FFF2-40B4-BE49-F238E27FC236}">
                <a16:creationId xmlns:a16="http://schemas.microsoft.com/office/drawing/2014/main" id="{0921D1DB-B4AB-4603-9D86-06D5AF597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060" y="1083987"/>
            <a:ext cx="3126194" cy="366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33534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DFBC-34F4-449F-A1D6-442BCEC3D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8F2C-BEDB-44FF-95C2-72B9178CBBE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Introduction Video</a:t>
            </a:r>
          </a:p>
          <a:p>
            <a:r>
              <a:rPr lang="en-US" dirty="0"/>
              <a:t>Slideshow</a:t>
            </a:r>
          </a:p>
          <a:p>
            <a:r>
              <a:rPr lang="en-US" dirty="0"/>
              <a:t>MDT server demo</a:t>
            </a:r>
          </a:p>
          <a:p>
            <a:r>
              <a:rPr lang="en-US" dirty="0"/>
              <a:t>Deployment video with examples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A54742E-3384-497A-8740-89815634B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169" y="2035906"/>
            <a:ext cx="19050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6258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>
            <a:extLst>
              <a:ext uri="{FF2B5EF4-FFF2-40B4-BE49-F238E27FC236}">
                <a16:creationId xmlns:a16="http://schemas.microsoft.com/office/drawing/2014/main" id="{9DAED679-FD0A-4B10-BF20-1696C5F4C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+mj-lt"/>
              </a:rPr>
              <a:t>Introduction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5608C8-C4E2-4537-B7EE-9F1F7F7732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+mn-lt"/>
              </a:rPr>
              <a:t>Before</a:t>
            </a:r>
          </a:p>
          <a:p>
            <a:pPr lvl="1"/>
            <a:r>
              <a:rPr lang="en-US" altLang="en-US" dirty="0">
                <a:latin typeface="+mn-lt"/>
              </a:rPr>
              <a:t>Windows 7 Desktop running server 2008 VM</a:t>
            </a:r>
          </a:p>
          <a:p>
            <a:pPr lvl="1"/>
            <a:r>
              <a:rPr lang="en-US" altLang="en-US" dirty="0">
                <a:latin typeface="+mn-lt"/>
              </a:rPr>
              <a:t>Image file </a:t>
            </a:r>
            <a:r>
              <a:rPr lang="en-US" dirty="0">
                <a:latin typeface="+mn-lt"/>
              </a:rPr>
              <a:t>windows 10 version 1511</a:t>
            </a:r>
          </a:p>
          <a:p>
            <a:pPr lvl="1"/>
            <a:r>
              <a:rPr lang="en-US" dirty="0">
                <a:latin typeface="+mn-lt"/>
              </a:rPr>
              <a:t>Limited to Bonair Workbench Programed switch</a:t>
            </a:r>
          </a:p>
          <a:p>
            <a:pPr lvl="1"/>
            <a:r>
              <a:rPr lang="en-US" altLang="en-US" dirty="0">
                <a:latin typeface="+mn-lt"/>
              </a:rPr>
              <a:t>Manual updates took hours</a:t>
            </a:r>
          </a:p>
          <a:p>
            <a:pPr lvl="1" eaLnBrk="1" hangingPunct="1"/>
            <a:r>
              <a:rPr lang="en-US" altLang="en-US" dirty="0">
                <a:latin typeface="+mn-lt"/>
              </a:rPr>
              <a:t>Programed by a Microsoft engineer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dirty="0">
                <a:latin typeface="+mn-lt"/>
              </a:rPr>
              <a:t>After</a:t>
            </a:r>
          </a:p>
          <a:p>
            <a:pPr lvl="1" eaLnBrk="1" hangingPunct="1"/>
            <a:r>
              <a:rPr lang="en-US" altLang="en-US" dirty="0">
                <a:latin typeface="+mn-lt"/>
              </a:rPr>
              <a:t>Windows server 2012 VM</a:t>
            </a:r>
          </a:p>
          <a:p>
            <a:pPr lvl="1" eaLnBrk="1" hangingPunct="1"/>
            <a:r>
              <a:rPr lang="en-US" altLang="en-US" dirty="0">
                <a:latin typeface="+mn-lt"/>
              </a:rPr>
              <a:t>USB Boot from all LBRE locations (Bonair, RWC, CEF, and FCF)</a:t>
            </a:r>
          </a:p>
          <a:p>
            <a:pPr lvl="1" eaLnBrk="1" hangingPunct="1"/>
            <a:r>
              <a:rPr lang="en-US" altLang="en-US" dirty="0">
                <a:latin typeface="+mn-lt"/>
              </a:rPr>
              <a:t>Auto Updates</a:t>
            </a:r>
          </a:p>
          <a:p>
            <a:pPr lvl="1" eaLnBrk="1" hangingPunct="1"/>
            <a:r>
              <a:rPr lang="en-US" altLang="en-US" dirty="0">
                <a:latin typeface="+mn-lt"/>
              </a:rPr>
              <a:t>Clean plug and play imaging technique</a:t>
            </a:r>
          </a:p>
        </p:txBody>
      </p:sp>
      <p:sp>
        <p:nvSpPr>
          <p:cNvPr id="2" name="AutoShape 2" descr="Cute Cartoon Drawings by Nacho Diaz Arjona">
            <a:extLst>
              <a:ext uri="{FF2B5EF4-FFF2-40B4-BE49-F238E27FC236}">
                <a16:creationId xmlns:a16="http://schemas.microsoft.com/office/drawing/2014/main" id="{8EF8D587-E0F4-4218-AE40-E1A2E56A48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FAD4C6-A69B-46D8-9F51-8C4BB2CAA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365" y="301608"/>
            <a:ext cx="2270142" cy="227014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>
            <a:extLst>
              <a:ext uri="{FF2B5EF4-FFF2-40B4-BE49-F238E27FC236}">
                <a16:creationId xmlns:a16="http://schemas.microsoft.com/office/drawing/2014/main" id="{7BA7CE72-0F0B-4E09-AB03-2C97F477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+mj-lt"/>
              </a:rPr>
              <a:t>First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7C8F-97BE-4DF0-8F83-9CFC507CAE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Resources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Windows network engineer</a:t>
            </a:r>
            <a:endParaRPr lang="en-US" b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Microsoft websites</a:t>
            </a:r>
            <a:endParaRPr lang="en-US" b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Reddit</a:t>
            </a:r>
            <a:endParaRPr lang="en-US" b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Random websites</a:t>
            </a:r>
            <a:endParaRPr lang="en-US" b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YouTube</a:t>
            </a:r>
            <a:endParaRPr lang="en-US" b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>
                <a:latin typeface="+mn-lt"/>
              </a:rPr>
              <a:t>Linkedin</a:t>
            </a:r>
            <a:r>
              <a:rPr lang="en-US" dirty="0">
                <a:latin typeface="+mn-lt"/>
              </a:rPr>
              <a:t> Learning</a:t>
            </a:r>
            <a:endParaRPr lang="en-US" b="0" dirty="0">
              <a:effectLst/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Matthew Feeney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>
                <a:effectLst/>
                <a:latin typeface="+mn-lt"/>
              </a:rPr>
              <a:t>Slack ITOC</a:t>
            </a:r>
          </a:p>
          <a:p>
            <a:br>
              <a:rPr lang="en-US" dirty="0"/>
            </a:b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>
            <a:extLst>
              <a:ext uri="{FF2B5EF4-FFF2-40B4-BE49-F238E27FC236}">
                <a16:creationId xmlns:a16="http://schemas.microsoft.com/office/drawing/2014/main" id="{7BA7CE72-0F0B-4E09-AB03-2C97F477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+mj-lt"/>
              </a:rPr>
              <a:t>Alternative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7C8F-97BE-4DF0-8F83-9CFC507CAE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Zero touch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>
                <a:effectLst/>
                <a:latin typeface="+mn-lt"/>
              </a:rPr>
              <a:t>Lite touch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Master image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>
                <a:effectLst/>
                <a:latin typeface="+mn-lt"/>
              </a:rPr>
              <a:t>Ghost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Stanford </a:t>
            </a:r>
            <a:r>
              <a:rPr lang="en-US" dirty="0" err="1">
                <a:latin typeface="+mn-lt"/>
              </a:rPr>
              <a:t>DinG</a:t>
            </a:r>
            <a:endParaRPr lang="en-US" dirty="0">
              <a:latin typeface="+mn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0" dirty="0">
                <a:effectLst/>
                <a:latin typeface="+mn-lt"/>
              </a:rPr>
              <a:t>BigFix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+mn-lt"/>
              </a:rPr>
              <a:t>Microsoft </a:t>
            </a:r>
            <a:r>
              <a:rPr lang="en-US" dirty="0" err="1">
                <a:latin typeface="+mn-lt"/>
              </a:rPr>
              <a:t>AutoPilot</a:t>
            </a:r>
            <a:endParaRPr lang="en-US" dirty="0">
              <a:latin typeface="+mn-lt"/>
            </a:endParaRPr>
          </a:p>
          <a:p>
            <a:pPr marL="0" indent="0"/>
            <a:endParaRPr lang="en-US" b="0" dirty="0">
              <a:effectLst/>
              <a:latin typeface="+mn-lt"/>
            </a:endParaRPr>
          </a:p>
          <a:p>
            <a:br>
              <a:rPr lang="en-US" dirty="0"/>
            </a:b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6132002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>
            <a:extLst>
              <a:ext uri="{FF2B5EF4-FFF2-40B4-BE49-F238E27FC236}">
                <a16:creationId xmlns:a16="http://schemas.microsoft.com/office/drawing/2014/main" id="{7BA7CE72-0F0B-4E09-AB03-2C97F477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r>
              <a:rPr lang="en-US" dirty="0">
                <a:latin typeface="+mj-lt"/>
              </a:rPr>
              <a:t>Extracting the Microsoft Surface Drivers</a:t>
            </a:r>
            <a:endParaRPr lang="en-US" alt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7C8F-97BE-4DF0-8F83-9CFC507CAE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+mn-lt"/>
              </a:rPr>
              <a:t>Microsoft extract computer drivers</a:t>
            </a:r>
            <a:endParaRPr lang="en-US" b="0" dirty="0">
              <a:effectLst/>
              <a:latin typeface="+mn-lt"/>
            </a:endParaRPr>
          </a:p>
          <a:p>
            <a:r>
              <a:rPr lang="en-US" u="sng" dirty="0">
                <a:latin typeface="+mn-lt"/>
                <a:hlinkClick r:id="rId2"/>
              </a:rPr>
              <a:t>https://www.microsoft.com/en-us/download/details.aspx?id=100429</a:t>
            </a:r>
            <a:endParaRPr lang="en-US" b="0" dirty="0"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C:\&gt;wmic </a:t>
            </a:r>
            <a:r>
              <a:rPr lang="en-US" dirty="0" err="1">
                <a:latin typeface="+mn-lt"/>
              </a:rPr>
              <a:t>computersystem</a:t>
            </a:r>
            <a:r>
              <a:rPr lang="en-US" dirty="0">
                <a:latin typeface="+mn-lt"/>
              </a:rPr>
              <a:t> get </a:t>
            </a:r>
            <a:r>
              <a:rPr lang="en-US" dirty="0" err="1">
                <a:latin typeface="+mn-lt"/>
              </a:rPr>
              <a:t>model,manufacturer</a:t>
            </a:r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Manufacturer           Model</a:t>
            </a:r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Microsoft Corporation  Surface Laptop</a:t>
            </a:r>
          </a:p>
          <a:p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Move </a:t>
            </a:r>
            <a:r>
              <a:rPr lang="en-US" dirty="0" err="1">
                <a:latin typeface="+mn-lt"/>
              </a:rPr>
              <a:t>msi</a:t>
            </a:r>
            <a:r>
              <a:rPr lang="en-US" dirty="0">
                <a:latin typeface="+mn-lt"/>
              </a:rPr>
              <a:t> to C:\</a:t>
            </a:r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Create folder C:\Surface Laptop</a:t>
            </a:r>
            <a:endParaRPr lang="en-US" b="0" dirty="0">
              <a:effectLst/>
              <a:latin typeface="+mn-lt"/>
            </a:endParaRPr>
          </a:p>
          <a:p>
            <a:r>
              <a:rPr lang="en-US" dirty="0" err="1">
                <a:latin typeface="+mn-lt"/>
              </a:rPr>
              <a:t>msiexec</a:t>
            </a:r>
            <a:r>
              <a:rPr lang="en-US" dirty="0">
                <a:latin typeface="+mn-lt"/>
              </a:rPr>
              <a:t> /a SurfaceLaptop3_Win10_18362_19.112.27190.0.msi </a:t>
            </a:r>
            <a:r>
              <a:rPr lang="en-US" dirty="0" err="1">
                <a:latin typeface="+mn-lt"/>
              </a:rPr>
              <a:t>targetdir</a:t>
            </a:r>
            <a:r>
              <a:rPr lang="en-US" dirty="0">
                <a:latin typeface="+mn-lt"/>
              </a:rPr>
              <a:t>=C:\SurfaceLaptop /</a:t>
            </a:r>
            <a:r>
              <a:rPr lang="en-US" dirty="0" err="1">
                <a:latin typeface="+mn-lt"/>
              </a:rPr>
              <a:t>qn</a:t>
            </a:r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Command Prompt will not prompt when completed</a:t>
            </a:r>
            <a:endParaRPr lang="en-US" b="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2277633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>
            <a:extLst>
              <a:ext uri="{FF2B5EF4-FFF2-40B4-BE49-F238E27FC236}">
                <a16:creationId xmlns:a16="http://schemas.microsoft.com/office/drawing/2014/main" id="{7BA7CE72-0F0B-4E09-AB03-2C97F477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r>
              <a:rPr lang="en-US" dirty="0">
                <a:latin typeface="+mj-lt"/>
              </a:rPr>
              <a:t>Sample Installation Commands</a:t>
            </a:r>
            <a:endParaRPr lang="en-US" alt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7C8F-97BE-4DF0-8F83-9CFC507CAE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7zip</a:t>
            </a:r>
          </a:p>
          <a:p>
            <a:r>
              <a:rPr lang="en-US" dirty="0">
                <a:latin typeface="+mn-lt"/>
              </a:rPr>
              <a:t>msiexec.exe /</a:t>
            </a:r>
            <a:r>
              <a:rPr lang="en-US" dirty="0" err="1">
                <a:latin typeface="+mn-lt"/>
              </a:rPr>
              <a:t>i</a:t>
            </a:r>
            <a:r>
              <a:rPr lang="en-US" dirty="0">
                <a:latin typeface="+mn-lt"/>
              </a:rPr>
              <a:t> 7z1900-x64.msi /passive /</a:t>
            </a:r>
            <a:r>
              <a:rPr lang="en-US" dirty="0" err="1">
                <a:latin typeface="+mn-lt"/>
              </a:rPr>
              <a:t>norestart</a:t>
            </a:r>
            <a:endParaRPr lang="en-US" b="0" dirty="0"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 err="1">
                <a:latin typeface="+mn-lt"/>
              </a:rPr>
              <a:t>Bigfix</a:t>
            </a:r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bigfix_client_installer_951473.exe /</a:t>
            </a:r>
            <a:r>
              <a:rPr lang="en-US" dirty="0" err="1">
                <a:latin typeface="+mn-lt"/>
              </a:rPr>
              <a:t>SusieNoUI</a:t>
            </a:r>
            <a:r>
              <a:rPr lang="en-US" dirty="0">
                <a:latin typeface="+mn-lt"/>
              </a:rPr>
              <a:t> /</a:t>
            </a:r>
            <a:r>
              <a:rPr lang="en-US" dirty="0" err="1">
                <a:latin typeface="+mn-lt"/>
              </a:rPr>
              <a:t>ReallySilent</a:t>
            </a:r>
            <a:r>
              <a:rPr lang="en-US" dirty="0">
                <a:latin typeface="+mn-lt"/>
              </a:rPr>
              <a:t> /</a:t>
            </a:r>
            <a:r>
              <a:rPr lang="en-US" dirty="0" err="1">
                <a:latin typeface="+mn-lt"/>
              </a:rPr>
              <a:t>Group:Land</a:t>
            </a:r>
            <a:r>
              <a:rPr lang="en-US" dirty="0">
                <a:latin typeface="+mn-lt"/>
              </a:rPr>
              <a:t> Buildings and Real Estate /</a:t>
            </a:r>
            <a:r>
              <a:rPr lang="en-US" dirty="0" err="1">
                <a:latin typeface="+mn-lt"/>
              </a:rPr>
              <a:t>Subgroup:Bonair</a:t>
            </a:r>
            <a:endParaRPr lang="en-US" b="0" dirty="0"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Dell Display Monitor</a:t>
            </a:r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ddmsetup.exe /SP- /SILENT</a:t>
            </a:r>
            <a:endParaRPr lang="en-US" b="0" dirty="0">
              <a:effectLst/>
              <a:latin typeface="+mn-lt"/>
            </a:endParaRPr>
          </a:p>
          <a:p>
            <a:br>
              <a:rPr lang="en-US" dirty="0">
                <a:latin typeface="+mn-lt"/>
              </a:rPr>
            </a:br>
            <a:endParaRPr lang="en-US" b="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599740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>
            <a:extLst>
              <a:ext uri="{FF2B5EF4-FFF2-40B4-BE49-F238E27FC236}">
                <a16:creationId xmlns:a16="http://schemas.microsoft.com/office/drawing/2014/main" id="{7BA7CE72-0F0B-4E09-AB03-2C97F477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r>
              <a:rPr lang="en-US" dirty="0">
                <a:latin typeface="+mj-lt"/>
              </a:rPr>
              <a:t>Adobe Reader</a:t>
            </a:r>
            <a:endParaRPr lang="en-US" alt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7C8F-97BE-4DF0-8F83-9CFC507CAE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>
                <a:latin typeface="+mn-lt"/>
                <a:hlinkClick r:id="rId2"/>
              </a:rPr>
              <a:t>https://get.adobe.com/reader/enterprise/</a:t>
            </a:r>
            <a:endParaRPr lang="en-US" b="0" dirty="0">
              <a:effectLst/>
              <a:latin typeface="+mn-lt"/>
            </a:endParaRPr>
          </a:p>
          <a:p>
            <a:r>
              <a:rPr lang="en-US" u="sng" dirty="0">
                <a:latin typeface="+mn-lt"/>
                <a:hlinkClick r:id="rId3"/>
              </a:rPr>
              <a:t>https://acrobat.adobe.com/us/en/acrobat/pdf-reader/volume-distribution.html?readstep</a:t>
            </a:r>
            <a:endParaRPr lang="en-US" b="0" dirty="0">
              <a:effectLst/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Personalize - EULA off</a:t>
            </a:r>
          </a:p>
          <a:p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Installation Options - Remove old, Silent, </a:t>
            </a:r>
            <a:r>
              <a:rPr lang="en-US" dirty="0" err="1">
                <a:latin typeface="+mn-lt"/>
              </a:rPr>
              <a:t>Surpress</a:t>
            </a:r>
            <a:r>
              <a:rPr lang="en-US" dirty="0">
                <a:latin typeface="+mn-lt"/>
              </a:rPr>
              <a:t> Reboot</a:t>
            </a:r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View Commands setup.exe /?</a:t>
            </a:r>
          </a:p>
          <a:p>
            <a:endParaRPr lang="en-US" b="0" dirty="0">
              <a:effectLst/>
              <a:latin typeface="+mn-lt"/>
            </a:endParaRPr>
          </a:p>
          <a:p>
            <a:r>
              <a:rPr lang="en-US" dirty="0">
                <a:latin typeface="+mn-lt"/>
              </a:rPr>
              <a:t>setup.exe /</a:t>
            </a:r>
            <a:r>
              <a:rPr lang="en-US" dirty="0" err="1">
                <a:latin typeface="+mn-lt"/>
              </a:rPr>
              <a:t>sPB</a:t>
            </a:r>
            <a:r>
              <a:rPr lang="en-US" dirty="0">
                <a:latin typeface="+mn-lt"/>
              </a:rPr>
              <a:t> /</a:t>
            </a:r>
            <a:r>
              <a:rPr lang="en-US" dirty="0" err="1">
                <a:latin typeface="+mn-lt"/>
              </a:rPr>
              <a:t>rs</a:t>
            </a:r>
            <a:r>
              <a:rPr lang="en-US" dirty="0">
                <a:latin typeface="+mn-lt"/>
              </a:rPr>
              <a:t> -  Silent with Progress, </a:t>
            </a:r>
            <a:r>
              <a:rPr lang="en-US" dirty="0" err="1">
                <a:latin typeface="+mn-lt"/>
              </a:rPr>
              <a:t>Surpress</a:t>
            </a:r>
            <a:r>
              <a:rPr lang="en-US" dirty="0">
                <a:latin typeface="+mn-lt"/>
              </a:rPr>
              <a:t> Reboot</a:t>
            </a:r>
            <a:endParaRPr lang="en-US" b="0" dirty="0">
              <a:effectLst/>
              <a:latin typeface="+mn-lt"/>
            </a:endParaRPr>
          </a:p>
          <a:p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endParaRPr lang="en-US" b="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89889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57C8F-97BE-4DF0-8F83-9CFC507CAEF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1237634"/>
            <a:ext cx="7700963" cy="37592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Only three files needed</a:t>
            </a:r>
          </a:p>
          <a:p>
            <a:pPr>
              <a:buFont typeface="+mj-lt"/>
              <a:buAutoNum type="arabicPeriod"/>
            </a:pPr>
            <a:r>
              <a:rPr lang="en-US" dirty="0"/>
              <a:t>Install Office 365.bat</a:t>
            </a:r>
            <a:endParaRPr lang="en-US" b="0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/>
              <a:t>Setup.exe</a:t>
            </a:r>
            <a:endParaRPr lang="en-US" b="0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n-US" dirty="0"/>
              <a:t>O365.xml</a:t>
            </a:r>
          </a:p>
          <a:p>
            <a:endParaRPr lang="en-US" b="0" dirty="0">
              <a:effectLst/>
            </a:endParaRPr>
          </a:p>
          <a:p>
            <a:r>
              <a:rPr lang="en-US" dirty="0"/>
              <a:t>Downloads Office 365 directly from Microsoft Servers including updates</a:t>
            </a:r>
            <a:endParaRPr lang="en-US" b="0" dirty="0">
              <a:effectLst/>
            </a:endParaRPr>
          </a:p>
          <a:p>
            <a:br>
              <a:rPr lang="en-US" dirty="0"/>
            </a:b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endParaRPr lang="en-US" b="0" dirty="0">
              <a:effectLst/>
              <a:latin typeface="+mn-lt"/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51BB43D-6254-4BF2-9DA4-D3656D453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209" y="146666"/>
            <a:ext cx="3360779" cy="128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5257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U_Preso_16x9_v6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U_Template_TopBar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SU_Preso_16x9_v7</Template>
  <TotalTime>436</TotalTime>
  <Words>428</Words>
  <Application>Microsoft Office PowerPoint</Application>
  <PresentationFormat>On-screen Show (16:9)</PresentationFormat>
  <Paragraphs>101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Source Sans Pro</vt:lpstr>
      <vt:lpstr>Source Sans Pro Semibold</vt:lpstr>
      <vt:lpstr>Wingdings</vt:lpstr>
      <vt:lpstr>SU_Preso_16x9_v6</vt:lpstr>
      <vt:lpstr>SU_Template_TopBar</vt:lpstr>
      <vt:lpstr>Microsoft Deployment Toolkit</vt:lpstr>
      <vt:lpstr>Agenda</vt:lpstr>
      <vt:lpstr>Introduction </vt:lpstr>
      <vt:lpstr>First Steps</vt:lpstr>
      <vt:lpstr>Alternative Solutions</vt:lpstr>
      <vt:lpstr>Extracting the Microsoft Surface Drivers</vt:lpstr>
      <vt:lpstr>Sample Installation Commands</vt:lpstr>
      <vt:lpstr>Adobe Reader</vt:lpstr>
      <vt:lpstr>PowerPoint Presentation</vt:lpstr>
      <vt:lpstr>Mozilla Firefox</vt:lpstr>
      <vt:lpstr>Video 1</vt:lpstr>
      <vt:lpstr>Next Steps</vt:lpstr>
      <vt:lpstr>PowerPoint Presentation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Deployment Toolkit</dc:title>
  <dc:creator>Robert John Uy</dc:creator>
  <dc:description>2012 PowerPoint template redesign</dc:description>
  <cp:lastModifiedBy>Robert John Uy</cp:lastModifiedBy>
  <cp:revision>19</cp:revision>
  <dcterms:created xsi:type="dcterms:W3CDTF">2019-12-12T04:53:58Z</dcterms:created>
  <dcterms:modified xsi:type="dcterms:W3CDTF">2019-12-12T21:37:13Z</dcterms:modified>
</cp:coreProperties>
</file>