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69" r:id="rId4"/>
    <p:sldId id="297" r:id="rId5"/>
    <p:sldId id="298" r:id="rId6"/>
    <p:sldId id="299" r:id="rId7"/>
    <p:sldId id="270" r:id="rId8"/>
    <p:sldId id="296" r:id="rId9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standard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4489f01e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4489f01ea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Please share your role in the Chat, so we can get a sense of how this information might apply to you. This will apply to web developers, whether you are developing a component yourself or using a third party plugin, as well as QA testers.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4766a0d20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4766a0d20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World Wide Web Consortium (W3C) is an international community that works together to develop </a:t>
            </a:r>
            <a:r>
              <a:rPr lang="en-US" dirty="0">
                <a:hlinkClick r:id="rId3"/>
              </a:rPr>
              <a:t>Web standards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4766a0d20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4766a0d20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42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4766a0d20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4766a0d20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070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4766a0d20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4766a0d20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49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9f7a1b2c9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9f7a1b2c9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a4489f01ea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a4489f01ea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" name="Google Shape;58;p14"/>
          <p:cNvSpPr txBox="1"/>
          <p:nvPr/>
        </p:nvSpPr>
        <p:spPr>
          <a:xfrm>
            <a:off x="0" y="0"/>
            <a:ext cx="9144000" cy="893400"/>
          </a:xfrm>
          <a:prstGeom prst="rect">
            <a:avLst/>
          </a:prstGeom>
          <a:solidFill>
            <a:srgbClr val="8C1515"/>
          </a:solidFill>
          <a:ln w="9525" cap="rnd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9" name="Google Shape;59;p14" descr="uit_signature_white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724" y="0"/>
            <a:ext cx="2088150" cy="94663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>
            <a:spLocks noGrp="1"/>
          </p:cNvSpPr>
          <p:nvPr>
            <p:ph type="subTitle" idx="2"/>
          </p:nvPr>
        </p:nvSpPr>
        <p:spPr>
          <a:xfrm>
            <a:off x="1643100" y="249888"/>
            <a:ext cx="5705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3"/>
          </p:nvPr>
        </p:nvSpPr>
        <p:spPr>
          <a:xfrm>
            <a:off x="1643100" y="553013"/>
            <a:ext cx="5705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0" y="4806950"/>
            <a:ext cx="9155100" cy="3429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2700000">
              <a:srgbClr val="808080">
                <a:alpha val="596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539496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5395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9848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17"/>
          <p:cNvSpPr txBox="1"/>
          <p:nvPr/>
        </p:nvSpPr>
        <p:spPr>
          <a:xfrm>
            <a:off x="0" y="-3150"/>
            <a:ext cx="311700" cy="51498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0" y="-3150"/>
            <a:ext cx="347400" cy="51498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2">
            <a:alphaModFix/>
          </a:blip>
          <a:srcRect r="10"/>
          <a:stretch/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0" y="4806950"/>
            <a:ext cx="9155100" cy="3429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2700000">
              <a:srgbClr val="808080">
                <a:alpha val="596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EFEFEF"/>
                </a:solidFill>
              </a:defRPr>
            </a:lvl1pPr>
            <a:lvl2pPr lvl="1" rtl="0">
              <a:buNone/>
              <a:defRPr>
                <a:solidFill>
                  <a:srgbClr val="EFEFEF"/>
                </a:solidFill>
              </a:defRPr>
            </a:lvl2pPr>
            <a:lvl3pPr lvl="2" rtl="0">
              <a:buNone/>
              <a:defRPr>
                <a:solidFill>
                  <a:srgbClr val="EFEFEF"/>
                </a:solidFill>
              </a:defRPr>
            </a:lvl3pPr>
            <a:lvl4pPr lvl="3" rtl="0">
              <a:buNone/>
              <a:defRPr>
                <a:solidFill>
                  <a:srgbClr val="EFEFEF"/>
                </a:solidFill>
              </a:defRPr>
            </a:lvl4pPr>
            <a:lvl5pPr lvl="4" rtl="0">
              <a:buNone/>
              <a:defRPr>
                <a:solidFill>
                  <a:srgbClr val="EFEFEF"/>
                </a:solidFill>
              </a:defRPr>
            </a:lvl5pPr>
            <a:lvl6pPr lvl="5" rtl="0">
              <a:buNone/>
              <a:defRPr>
                <a:solidFill>
                  <a:srgbClr val="EFEFEF"/>
                </a:solidFill>
              </a:defRPr>
            </a:lvl6pPr>
            <a:lvl7pPr lvl="6" rtl="0">
              <a:buNone/>
              <a:defRPr>
                <a:solidFill>
                  <a:srgbClr val="EFEFEF"/>
                </a:solidFill>
              </a:defRPr>
            </a:lvl7pPr>
            <a:lvl8pPr lvl="7" rtl="0">
              <a:buNone/>
              <a:defRPr>
                <a:solidFill>
                  <a:srgbClr val="EFEFEF"/>
                </a:solidFill>
              </a:defRPr>
            </a:lvl8pPr>
            <a:lvl9pPr lvl="8" rtl="0">
              <a:buNone/>
              <a:defRPr>
                <a:solidFill>
                  <a:srgbClr val="EFEFE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3F3F3"/>
                </a:solidFill>
              </a:defRPr>
            </a:lvl1pPr>
            <a:lvl2pPr lvl="1" rtl="0">
              <a:buNone/>
              <a:defRPr>
                <a:solidFill>
                  <a:srgbClr val="F3F3F3"/>
                </a:solidFill>
              </a:defRPr>
            </a:lvl2pPr>
            <a:lvl3pPr lvl="2" rtl="0">
              <a:buNone/>
              <a:defRPr>
                <a:solidFill>
                  <a:srgbClr val="F3F3F3"/>
                </a:solidFill>
              </a:defRPr>
            </a:lvl3pPr>
            <a:lvl4pPr lvl="3" rtl="0">
              <a:buNone/>
              <a:defRPr>
                <a:solidFill>
                  <a:srgbClr val="F3F3F3"/>
                </a:solidFill>
              </a:defRPr>
            </a:lvl4pPr>
            <a:lvl5pPr lvl="4" rtl="0">
              <a:buNone/>
              <a:defRPr>
                <a:solidFill>
                  <a:srgbClr val="F3F3F3"/>
                </a:solidFill>
              </a:defRPr>
            </a:lvl5pPr>
            <a:lvl6pPr lvl="5" rtl="0">
              <a:buNone/>
              <a:defRPr>
                <a:solidFill>
                  <a:srgbClr val="F3F3F3"/>
                </a:solidFill>
              </a:defRPr>
            </a:lvl6pPr>
            <a:lvl7pPr lvl="6" rtl="0">
              <a:buNone/>
              <a:defRPr>
                <a:solidFill>
                  <a:srgbClr val="F3F3F3"/>
                </a:solidFill>
              </a:defRPr>
            </a:lvl7pPr>
            <a:lvl8pPr lvl="7" rtl="0">
              <a:buNone/>
              <a:defRPr>
                <a:solidFill>
                  <a:srgbClr val="F3F3F3"/>
                </a:solidFill>
              </a:defRPr>
            </a:lvl8pPr>
            <a:lvl9pPr lvl="8" rtl="0">
              <a:buNone/>
              <a:defRPr>
                <a:solidFill>
                  <a:srgbClr val="F3F3F3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/>
        </p:nvSpPr>
        <p:spPr>
          <a:xfrm>
            <a:off x="0" y="-3150"/>
            <a:ext cx="347400" cy="51498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509350" y="42510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 rotWithShape="1">
          <a:blip r:embed="rId2">
            <a:alphaModFix/>
          </a:blip>
          <a:srcRect r="10"/>
          <a:stretch/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22"/>
          <p:cNvSpPr txBox="1"/>
          <p:nvPr/>
        </p:nvSpPr>
        <p:spPr>
          <a:xfrm>
            <a:off x="0" y="-3150"/>
            <a:ext cx="347400" cy="5149800"/>
          </a:xfrm>
          <a:prstGeom prst="rect">
            <a:avLst/>
          </a:prstGeom>
          <a:solidFill>
            <a:srgbClr val="8C1515"/>
          </a:solidFill>
          <a:ln w="9525" cap="flat" cmpd="sng">
            <a:solidFill>
              <a:srgbClr val="8C151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 rotWithShape="1">
          <a:blip r:embed="rId2">
            <a:alphaModFix/>
          </a:blip>
          <a:srcRect r="10"/>
          <a:stretch/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clusion">
  <p:cSld name="CUSTOM">
    <p:bg>
      <p:bgPr>
        <a:solidFill>
          <a:srgbClr val="8C1515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3F3F3"/>
                </a:solidFill>
              </a:defRPr>
            </a:lvl1pPr>
            <a:lvl2pPr lvl="1" rtl="0">
              <a:buNone/>
              <a:defRPr>
                <a:solidFill>
                  <a:srgbClr val="F3F3F3"/>
                </a:solidFill>
              </a:defRPr>
            </a:lvl2pPr>
            <a:lvl3pPr lvl="2" rtl="0">
              <a:buNone/>
              <a:defRPr>
                <a:solidFill>
                  <a:srgbClr val="F3F3F3"/>
                </a:solidFill>
              </a:defRPr>
            </a:lvl3pPr>
            <a:lvl4pPr lvl="3" rtl="0">
              <a:buNone/>
              <a:defRPr>
                <a:solidFill>
                  <a:srgbClr val="F3F3F3"/>
                </a:solidFill>
              </a:defRPr>
            </a:lvl4pPr>
            <a:lvl5pPr lvl="4" rtl="0">
              <a:buNone/>
              <a:defRPr>
                <a:solidFill>
                  <a:srgbClr val="F3F3F3"/>
                </a:solidFill>
              </a:defRPr>
            </a:lvl5pPr>
            <a:lvl6pPr lvl="5" rtl="0">
              <a:buNone/>
              <a:defRPr>
                <a:solidFill>
                  <a:srgbClr val="F3F3F3"/>
                </a:solidFill>
              </a:defRPr>
            </a:lvl6pPr>
            <a:lvl7pPr lvl="6" rtl="0">
              <a:buNone/>
              <a:defRPr>
                <a:solidFill>
                  <a:srgbClr val="F3F3F3"/>
                </a:solidFill>
              </a:defRPr>
            </a:lvl7pPr>
            <a:lvl8pPr lvl="7" rtl="0">
              <a:buNone/>
              <a:defRPr>
                <a:solidFill>
                  <a:srgbClr val="F3F3F3"/>
                </a:solidFill>
              </a:defRPr>
            </a:lvl8pPr>
            <a:lvl9pPr lvl="8" rtl="0">
              <a:buNone/>
              <a:defRPr>
                <a:solidFill>
                  <a:srgbClr val="F3F3F3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303075" y="2200350"/>
            <a:ext cx="7336200" cy="4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subTitle" idx="1"/>
          </p:nvPr>
        </p:nvSpPr>
        <p:spPr>
          <a:xfrm>
            <a:off x="303075" y="2859150"/>
            <a:ext cx="5125500" cy="7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5" name="Google Shape;115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5150" y="4878750"/>
            <a:ext cx="1743075" cy="21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okeeffe1@stanfor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hatsock.com/training/matrices/" TargetMode="External"/><Relationship Id="rId3" Type="http://schemas.openxmlformats.org/officeDocument/2006/relationships/hyperlink" Target="https://www.w3.org/TR/wai-aria-1.1/" TargetMode="External"/><Relationship Id="rId7" Type="http://schemas.openxmlformats.org/officeDocument/2006/relationships/hyperlink" Target="https://www.w3.org/TR/using-ari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w3.org/TR/html-aria/" TargetMode="External"/><Relationship Id="rId5" Type="http://schemas.openxmlformats.org/officeDocument/2006/relationships/hyperlink" Target="https://www.w3.org/TR/wai-aria-practices-1.1/" TargetMode="External"/><Relationship Id="rId4" Type="http://schemas.openxmlformats.org/officeDocument/2006/relationships/hyperlink" Target="https://www.w3.org/TR/wai-aria-1.1/#aria-selected" TargetMode="External"/><Relationship Id="rId9" Type="http://schemas.openxmlformats.org/officeDocument/2006/relationships/hyperlink" Target="http://whatsock.com/traini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eb-accessibility@stanford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stanfordcop.slack.com/archives/C2EE9458V" TargetMode="External"/><Relationship Id="rId5" Type="http://schemas.openxmlformats.org/officeDocument/2006/relationships/hyperlink" Target="https://soap.stanford.edu/" TargetMode="External"/><Relationship Id="rId4" Type="http://schemas.openxmlformats.org/officeDocument/2006/relationships/hyperlink" Target="https://soap.stanford.edu/events/upcoming-ev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5"/>
          <p:cNvPicPr preferRelativeResize="0"/>
          <p:nvPr/>
        </p:nvPicPr>
        <p:blipFill rotWithShape="1">
          <a:blip r:embed="rId3">
            <a:alphaModFix amt="25000"/>
          </a:blip>
          <a:srcRect t="15102" b="15109"/>
          <a:stretch/>
        </p:blipFill>
        <p:spPr>
          <a:xfrm>
            <a:off x="0" y="885800"/>
            <a:ext cx="9144003" cy="42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5"/>
          <p:cNvSpPr txBox="1">
            <a:spLocks noGrp="1"/>
          </p:cNvSpPr>
          <p:nvPr>
            <p:ph type="ctrTitle"/>
          </p:nvPr>
        </p:nvSpPr>
        <p:spPr>
          <a:xfrm>
            <a:off x="311708" y="1201775"/>
            <a:ext cx="8520600" cy="166244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WAI-ARIA (Accessible Rich Internet Applications)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2" name="Google Shape;122;p25"/>
          <p:cNvSpPr txBox="1">
            <a:spLocks noGrp="1"/>
          </p:cNvSpPr>
          <p:nvPr>
            <p:ph type="subTitle" idx="1"/>
          </p:nvPr>
        </p:nvSpPr>
        <p:spPr>
          <a:xfrm>
            <a:off x="311700" y="2817159"/>
            <a:ext cx="8520600" cy="1662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Clare O’Keeffe</a:t>
            </a:r>
          </a:p>
          <a:p>
            <a:pPr marL="0" indent="0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okeeffe1@stanford.edu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Digital Accessibility Consulting Engineer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Stanford Online Accessibility Program (SOAP)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23;p25"/>
          <p:cNvSpPr txBox="1">
            <a:spLocks noGrp="1"/>
          </p:cNvSpPr>
          <p:nvPr>
            <p:ph type="subTitle" idx="2"/>
          </p:nvPr>
        </p:nvSpPr>
        <p:spPr>
          <a:xfrm>
            <a:off x="1621425" y="499449"/>
            <a:ext cx="5705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0" dirty="0"/>
              <a:t>Digital Accessibility</a:t>
            </a:r>
            <a:endParaRPr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title"/>
          </p:nvPr>
        </p:nvSpPr>
        <p:spPr>
          <a:xfrm>
            <a:off x="539496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What is WAI-ARIA</a:t>
            </a:r>
            <a:endParaRPr dirty="0"/>
          </a:p>
        </p:txBody>
      </p:sp>
      <p:sp>
        <p:nvSpPr>
          <p:cNvPr id="244" name="Google Shape;244;p38"/>
          <p:cNvSpPr txBox="1">
            <a:spLocks noGrp="1"/>
          </p:cNvSpPr>
          <p:nvPr>
            <p:ph type="body" idx="1"/>
          </p:nvPr>
        </p:nvSpPr>
        <p:spPr>
          <a:xfrm>
            <a:off x="5395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b="1" dirty="0"/>
              <a:t>Web Accessibility Initiative (WAI)</a:t>
            </a:r>
            <a:r>
              <a:rPr lang="en-US" dirty="0"/>
              <a:t> of the W3C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The </a:t>
            </a:r>
            <a:r>
              <a:rPr lang="en-US" b="1" dirty="0"/>
              <a:t>Accessible Rich Internet Applications (ARIA) Suite</a:t>
            </a:r>
            <a:r>
              <a:rPr lang="en-US" dirty="0"/>
              <a:t> defines a way to make Web content and Web applications more accessible to people with disabilities.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The ARIA spec maps simulated web controls to equivalent control types on the platform Accessibility API.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Custom widgets</a:t>
            </a:r>
          </a:p>
          <a:p>
            <a:pPr marL="285750" indent="-285750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Communicating name, role, and state information for various controls</a:t>
            </a:r>
          </a:p>
        </p:txBody>
      </p:sp>
      <p:sp>
        <p:nvSpPr>
          <p:cNvPr id="245" name="Google Shape;245;p38"/>
          <p:cNvSpPr txBox="1">
            <a:spLocks noGrp="1"/>
          </p:cNvSpPr>
          <p:nvPr>
            <p:ph type="body" idx="2"/>
          </p:nvPr>
        </p:nvSpPr>
        <p:spPr>
          <a:xfrm>
            <a:off x="49848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buNone/>
            </a:pPr>
            <a:r>
              <a:rPr lang="en-US" b="1" dirty="0"/>
              <a:t>Example Uses for Custom Widgets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/>
              <a:t>Tab structures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/>
              <a:t>Application-style menus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/>
              <a:t>Tree structures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/>
              <a:t>Switch buttons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 err="1"/>
              <a:t>Comboboxes</a:t>
            </a:r>
            <a:endParaRPr lang="en-US" dirty="0"/>
          </a:p>
          <a:p>
            <a:pPr marL="285750" indent="-285750"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Example Uses for Name, Role, State Info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aria-label=“See more articles”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role=“checkbox”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role=“radio”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role=“button”</a:t>
            </a:r>
          </a:p>
          <a:p>
            <a:pPr marL="285750" indent="-285750">
              <a:lnSpc>
                <a:spcPct val="10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aria-checked=“false”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aria-expanded=“true”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title"/>
          </p:nvPr>
        </p:nvSpPr>
        <p:spPr>
          <a:xfrm>
            <a:off x="539496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Rules for using ARIA</a:t>
            </a:r>
            <a:endParaRPr dirty="0"/>
          </a:p>
        </p:txBody>
      </p:sp>
      <p:sp>
        <p:nvSpPr>
          <p:cNvPr id="244" name="Google Shape;244;p38"/>
          <p:cNvSpPr txBox="1">
            <a:spLocks noGrp="1"/>
          </p:cNvSpPr>
          <p:nvPr>
            <p:ph type="body" idx="1"/>
          </p:nvPr>
        </p:nvSpPr>
        <p:spPr>
          <a:xfrm>
            <a:off x="539499" y="1152475"/>
            <a:ext cx="8187641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dirty="0"/>
              <a:t>Use native HTML elements and attributes whenever possible.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dirty="0"/>
              <a:t>Don’t override native HTML element semantics unless necessary.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 role=“link”&gt;click here&lt;/a&gt; </a:t>
            </a:r>
            <a:r>
              <a:rPr lang="en-US" dirty="0"/>
              <a:t>= BAD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dirty="0"/>
              <a:t>Interactive ARIA controls must be keyboard accessible.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dirty="0"/>
              <a:t>Do not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role=“presentation”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aria-hidden=“true”</a:t>
            </a:r>
            <a:r>
              <a:rPr lang="en-US" dirty="0"/>
              <a:t> on a focusable element.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dirty="0"/>
              <a:t>Interactive elements must have an accessible name.</a:t>
            </a:r>
          </a:p>
          <a:p>
            <a:pPr marL="342900" indent="-342900">
              <a:buClr>
                <a:schemeClr val="dk1"/>
              </a:buClr>
              <a:buSzPts val="1100"/>
              <a:buFont typeface="+mj-lt"/>
              <a:buAutoNum type="arabicPeriod"/>
            </a:pPr>
            <a:endParaRPr lang="en-US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/>
              <a:t>No ARIA is better than bad ARIA. Bad ARIA can degrade accessibility when not used correctly. Specifications must be followed.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/>
              <a:t>Using ARIA does not inherently change the browser’s behavior or how content is visibly rendered. But it can affect the way assistive technology behaves.</a:t>
            </a:r>
          </a:p>
        </p:txBody>
      </p:sp>
    </p:spTree>
    <p:extLst>
      <p:ext uri="{BB962C8B-B14F-4D97-AF65-F5344CB8AC3E}">
        <p14:creationId xmlns:p14="http://schemas.microsoft.com/office/powerpoint/2010/main" val="92014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title"/>
          </p:nvPr>
        </p:nvSpPr>
        <p:spPr>
          <a:xfrm>
            <a:off x="539496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Common ARIA Mistakes</a:t>
            </a:r>
            <a:endParaRPr dirty="0"/>
          </a:p>
        </p:txBody>
      </p:sp>
      <p:sp>
        <p:nvSpPr>
          <p:cNvPr id="244" name="Google Shape;244;p38"/>
          <p:cNvSpPr txBox="1">
            <a:spLocks noGrp="1"/>
          </p:cNvSpPr>
          <p:nvPr>
            <p:ph type="body" idx="1"/>
          </p:nvPr>
        </p:nvSpPr>
        <p:spPr>
          <a:xfrm>
            <a:off x="539499" y="1152475"/>
            <a:ext cx="8187641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role=“menu” </a:t>
            </a:r>
            <a:r>
              <a:rPr lang="en-US" dirty="0"/>
              <a:t>for website navigation menus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combobox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role=“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/>
              <a:t> without the required attributes, children and associated keyboard event handling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Using redundant ARIA roles and attributes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Forgetting to set initial state attributes on elements or forgetting to toggle them appropriately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Using invalid ARIA attributes on elements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Using inappropriate ARIA widget structures for the content you are working with</a:t>
            </a:r>
          </a:p>
        </p:txBody>
      </p:sp>
    </p:spTree>
    <p:extLst>
      <p:ext uri="{BB962C8B-B14F-4D97-AF65-F5344CB8AC3E}">
        <p14:creationId xmlns:p14="http://schemas.microsoft.com/office/powerpoint/2010/main" val="334823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>
            <a:spLocks noGrp="1"/>
          </p:cNvSpPr>
          <p:nvPr>
            <p:ph type="title"/>
          </p:nvPr>
        </p:nvSpPr>
        <p:spPr>
          <a:xfrm>
            <a:off x="539496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ARIA Resources Around the Web</a:t>
            </a:r>
            <a:endParaRPr dirty="0"/>
          </a:p>
        </p:txBody>
      </p:sp>
      <p:sp>
        <p:nvSpPr>
          <p:cNvPr id="244" name="Google Shape;244;p38"/>
          <p:cNvSpPr txBox="1">
            <a:spLocks noGrp="1"/>
          </p:cNvSpPr>
          <p:nvPr>
            <p:ph type="body" idx="1"/>
          </p:nvPr>
        </p:nvSpPr>
        <p:spPr>
          <a:xfrm>
            <a:off x="539499" y="1152475"/>
            <a:ext cx="8187641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Rich Internet Applications (WAI-ARIA 1.1) </a:t>
            </a:r>
            <a:br>
              <a:rPr lang="en-US" dirty="0"/>
            </a:br>
            <a:r>
              <a:rPr lang="en-US" dirty="0"/>
              <a:t>Tip: Go to the page and then add #</a:t>
            </a:r>
            <a:r>
              <a:rPr lang="en-US" dirty="0">
                <a:highlight>
                  <a:srgbClr val="FFFF00"/>
                </a:highlight>
              </a:rPr>
              <a:t>[role/attribute]</a:t>
            </a:r>
            <a:r>
              <a:rPr lang="en-US" dirty="0"/>
              <a:t> to the end of the URL to go straight to the details about that item. </a:t>
            </a:r>
            <a:br>
              <a:rPr lang="en-US" dirty="0"/>
            </a:br>
            <a:r>
              <a:rPr lang="en-US" dirty="0"/>
              <a:t>For example: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https://www.w3.org/TR/wai-aria-1.1/#aria-selected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WAI-ARIA Authoring Practices 1.1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ARIA in HTML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 ARIA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ARIA Role Matrices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(Whatsock.com)</a:t>
            </a:r>
          </a:p>
          <a:p>
            <a:pPr marL="342900" indent="-34290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Accessibility Tree: A Training Guide for Advanced Web Development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(Whatsock.com)</a:t>
            </a:r>
          </a:p>
        </p:txBody>
      </p:sp>
    </p:spTree>
    <p:extLst>
      <p:ext uri="{BB962C8B-B14F-4D97-AF65-F5344CB8AC3E}">
        <p14:creationId xmlns:p14="http://schemas.microsoft.com/office/powerpoint/2010/main" val="133249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9"/>
          <p:cNvSpPr txBox="1">
            <a:spLocks noGrp="1"/>
          </p:cNvSpPr>
          <p:nvPr>
            <p:ph type="title"/>
          </p:nvPr>
        </p:nvSpPr>
        <p:spPr>
          <a:xfrm>
            <a:off x="303075" y="2200350"/>
            <a:ext cx="7336200" cy="4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/ Questions</a:t>
            </a:r>
            <a:endParaRPr dirty="0"/>
          </a:p>
        </p:txBody>
      </p:sp>
      <p:sp>
        <p:nvSpPr>
          <p:cNvPr id="251" name="Google Shape;251;p39"/>
          <p:cNvSpPr txBox="1">
            <a:spLocks noGrp="1"/>
          </p:cNvSpPr>
          <p:nvPr>
            <p:ph type="subTitle" idx="1"/>
          </p:nvPr>
        </p:nvSpPr>
        <p:spPr>
          <a:xfrm>
            <a:off x="303075" y="2859150"/>
            <a:ext cx="5125500" cy="7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5"/>
          <p:cNvSpPr txBox="1">
            <a:spLocks noGrp="1"/>
          </p:cNvSpPr>
          <p:nvPr>
            <p:ph type="title"/>
          </p:nvPr>
        </p:nvSpPr>
        <p:spPr>
          <a:xfrm>
            <a:off x="303075" y="1877616"/>
            <a:ext cx="7336200" cy="4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Continue Learning and Discussing!</a:t>
            </a:r>
            <a:endParaRPr dirty="0"/>
          </a:p>
        </p:txBody>
      </p:sp>
      <p:sp>
        <p:nvSpPr>
          <p:cNvPr id="428" name="Google Shape;428;p65"/>
          <p:cNvSpPr txBox="1">
            <a:spLocks noGrp="1"/>
          </p:cNvSpPr>
          <p:nvPr>
            <p:ph type="subTitle" idx="1"/>
          </p:nvPr>
        </p:nvSpPr>
        <p:spPr>
          <a:xfrm>
            <a:off x="303075" y="2717956"/>
            <a:ext cx="8558539" cy="1363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Email the SOAP team: </a:t>
            </a:r>
            <a:r>
              <a:rPr lang="en" u="sng" dirty="0">
                <a:solidFill>
                  <a:schemeClr val="bg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web-accessibility@stanford.edu</a:t>
            </a:r>
            <a:endParaRPr lang="en" u="sng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Join our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weekly accessibility office hours</a:t>
            </a:r>
            <a:r>
              <a:rPr lang="en-US" dirty="0">
                <a:solidFill>
                  <a:schemeClr val="bg1"/>
                </a:solidFill>
              </a:rPr>
              <a:t>, Tuesdays at 11:00</a:t>
            </a:r>
            <a:endParaRPr lang="en" u="sng" dirty="0">
              <a:solidFill>
                <a:schemeClr val="bg1">
                  <a:lumMod val="95000"/>
                </a:schemeClr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Visit Our Website: </a:t>
            </a:r>
            <a:r>
              <a:rPr lang="en" u="sng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soap.stanford.edu</a:t>
            </a:r>
            <a:r>
              <a:rPr lang="en" dirty="0">
                <a:solidFill>
                  <a:schemeClr val="bg1"/>
                </a:solidFill>
              </a:rPr>
              <a:t> (Re-design and more content coming soon!)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Join the </a:t>
            </a:r>
            <a:r>
              <a:rPr lang="en" dirty="0">
                <a:solidFill>
                  <a:schemeClr val="bg1">
                    <a:lumMod val="9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#accessible-it Slack Community of Practice</a:t>
            </a:r>
            <a:r>
              <a:rPr lang="en" dirty="0">
                <a:solidFill>
                  <a:schemeClr val="bg1">
                    <a:lumMod val="95000"/>
                  </a:schemeClr>
                </a:solidFill>
              </a:rPr>
              <a:t> for collaborative discussions.</a:t>
            </a:r>
            <a:endParaRPr lang="en" u="sng" dirty="0">
              <a:solidFill>
                <a:schemeClr val="bg1">
                  <a:lumMod val="95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A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558</Words>
  <Application>Microsoft Office PowerPoint</Application>
  <PresentationFormat>On-screen Show (16:9)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Source Sans Pro</vt:lpstr>
      <vt:lpstr>Simple Light</vt:lpstr>
      <vt:lpstr>SOAP</vt:lpstr>
      <vt:lpstr>WAI-ARIA (Accessible Rich Internet Applications)</vt:lpstr>
      <vt:lpstr>What is WAI-ARIA</vt:lpstr>
      <vt:lpstr>Rules for using ARIA</vt:lpstr>
      <vt:lpstr>Common ARIA Mistakes</vt:lpstr>
      <vt:lpstr>ARIA Resources Around the Web</vt:lpstr>
      <vt:lpstr>Discussion / Questions</vt:lpstr>
      <vt:lpstr>Continue Learning and Discussing!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IT Unconference - WAI-ARIA</dc:title>
  <dc:creator>Stanford Online Accessibility Program</dc:creator>
  <cp:lastModifiedBy>Clare O'Keeffe</cp:lastModifiedBy>
  <cp:revision>31</cp:revision>
  <dcterms:modified xsi:type="dcterms:W3CDTF">2020-12-10T20:04:22Z</dcterms:modified>
</cp:coreProperties>
</file>