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7"/>
  </p:notesMasterIdLst>
  <p:sldIdLst>
    <p:sldId id="256" r:id="rId3"/>
    <p:sldId id="269" r:id="rId4"/>
    <p:sldId id="297" r:id="rId5"/>
    <p:sldId id="298" r:id="rId6"/>
    <p:sldId id="299" r:id="rId7"/>
    <p:sldId id="300" r:id="rId8"/>
    <p:sldId id="301" r:id="rId9"/>
    <p:sldId id="306" r:id="rId10"/>
    <p:sldId id="302" r:id="rId11"/>
    <p:sldId id="304" r:id="rId12"/>
    <p:sldId id="305" r:id="rId13"/>
    <p:sldId id="303" r:id="rId14"/>
    <p:sldId id="270" r:id="rId15"/>
    <p:sldId id="296" r:id="rId16"/>
  </p:sldIdLst>
  <p:sldSz cx="9144000" cy="5143500" type="screen16x9"/>
  <p:notesSz cx="6858000" cy="9144000"/>
  <p:embeddedFontLst>
    <p:embeddedFont>
      <p:font typeface="Source Sans Pro" panose="020B0503030403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27" autoAdjust="0"/>
  </p:normalViewPr>
  <p:slideViewPr>
    <p:cSldViewPr snapToGrid="0">
      <p:cViewPr varScale="1">
        <p:scale>
          <a:sx n="131" d="100"/>
          <a:sy n="131" d="100"/>
        </p:scale>
        <p:origin x="28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a4489f01ea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a4489f01ea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4766a0d20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4766a0d20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https://www.w3.org/WAI/ to demonstrate</a:t>
            </a:r>
            <a:endParaRPr dirty="0"/>
          </a:p>
        </p:txBody>
      </p:sp>
    </p:spTree>
    <p:extLst>
      <p:ext uri="{BB962C8B-B14F-4D97-AF65-F5344CB8AC3E}">
        <p14:creationId xmlns:p14="http://schemas.microsoft.com/office/powerpoint/2010/main" val="3305732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4766a0d20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4766a0d20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https://www.w3.org/WAI/ to demonstrate</a:t>
            </a:r>
            <a:endParaRPr dirty="0"/>
          </a:p>
        </p:txBody>
      </p:sp>
    </p:spTree>
    <p:extLst>
      <p:ext uri="{BB962C8B-B14F-4D97-AF65-F5344CB8AC3E}">
        <p14:creationId xmlns:p14="http://schemas.microsoft.com/office/powerpoint/2010/main" val="3146915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4766a0d20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4766a0d20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https://www.w3.org/WAI/ to demonstrate</a:t>
            </a:r>
            <a:endParaRPr dirty="0"/>
          </a:p>
        </p:txBody>
      </p:sp>
    </p:spTree>
    <p:extLst>
      <p:ext uri="{BB962C8B-B14F-4D97-AF65-F5344CB8AC3E}">
        <p14:creationId xmlns:p14="http://schemas.microsoft.com/office/powerpoint/2010/main" val="4002713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9f7a1b2c9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9f7a1b2c9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a4489f01ea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a4489f01ea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4766a0d20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4766a0d20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4766a0d20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4766a0d20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142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4766a0d20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4766a0d20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585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4766a0d20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4766a0d20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https://www.w3.org/WAI/ to demonstrate</a:t>
            </a:r>
            <a:endParaRPr dirty="0"/>
          </a:p>
        </p:txBody>
      </p:sp>
    </p:spTree>
    <p:extLst>
      <p:ext uri="{BB962C8B-B14F-4D97-AF65-F5344CB8AC3E}">
        <p14:creationId xmlns:p14="http://schemas.microsoft.com/office/powerpoint/2010/main" val="295817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4766a0d20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4766a0d20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https://www.w3.org/WAI/ to demonstrate</a:t>
            </a:r>
            <a:endParaRPr dirty="0"/>
          </a:p>
        </p:txBody>
      </p:sp>
    </p:spTree>
    <p:extLst>
      <p:ext uri="{BB962C8B-B14F-4D97-AF65-F5344CB8AC3E}">
        <p14:creationId xmlns:p14="http://schemas.microsoft.com/office/powerpoint/2010/main" val="1420441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4766a0d20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4766a0d20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https://www.w3.org/WAI/ to demonstrate</a:t>
            </a:r>
            <a:endParaRPr dirty="0"/>
          </a:p>
        </p:txBody>
      </p:sp>
    </p:spTree>
    <p:extLst>
      <p:ext uri="{BB962C8B-B14F-4D97-AF65-F5344CB8AC3E}">
        <p14:creationId xmlns:p14="http://schemas.microsoft.com/office/powerpoint/2010/main" val="4229682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4766a0d20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4766a0d20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7109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4766a0d20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4766a0d20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https://www.w3.org/WAI/ to demonstrate</a:t>
            </a:r>
            <a:endParaRPr dirty="0"/>
          </a:p>
        </p:txBody>
      </p:sp>
    </p:spTree>
    <p:extLst>
      <p:ext uri="{BB962C8B-B14F-4D97-AF65-F5344CB8AC3E}">
        <p14:creationId xmlns:p14="http://schemas.microsoft.com/office/powerpoint/2010/main" val="4191451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12017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Source Sans Pro"/>
              <a:buNone/>
              <a:defRPr sz="5200">
                <a:latin typeface="Source Sans Pro"/>
                <a:ea typeface="Source Sans Pro"/>
                <a:cs typeface="Source Sans Pro"/>
                <a:sym typeface="Source Sans Pro"/>
              </a:defRPr>
            </a:lvl1pPr>
            <a:lvl2pPr lvl="1" algn="ctr" rtl="0">
              <a:spcBef>
                <a:spcPts val="0"/>
              </a:spcBef>
              <a:spcAft>
                <a:spcPts val="0"/>
              </a:spcAft>
              <a:buSzPts val="5200"/>
              <a:buFont typeface="Source Sans Pro"/>
              <a:buNone/>
              <a:defRPr sz="5200">
                <a:latin typeface="Source Sans Pro"/>
                <a:ea typeface="Source Sans Pro"/>
                <a:cs typeface="Source Sans Pro"/>
                <a:sym typeface="Source Sans Pro"/>
              </a:defRPr>
            </a:lvl2pPr>
            <a:lvl3pPr lvl="2" algn="ctr" rtl="0">
              <a:spcBef>
                <a:spcPts val="0"/>
              </a:spcBef>
              <a:spcAft>
                <a:spcPts val="0"/>
              </a:spcAft>
              <a:buSzPts val="5200"/>
              <a:buFont typeface="Source Sans Pro"/>
              <a:buNone/>
              <a:defRPr sz="5200">
                <a:latin typeface="Source Sans Pro"/>
                <a:ea typeface="Source Sans Pro"/>
                <a:cs typeface="Source Sans Pro"/>
                <a:sym typeface="Source Sans Pro"/>
              </a:defRPr>
            </a:lvl3pPr>
            <a:lvl4pPr lvl="3" algn="ctr" rtl="0">
              <a:spcBef>
                <a:spcPts val="0"/>
              </a:spcBef>
              <a:spcAft>
                <a:spcPts val="0"/>
              </a:spcAft>
              <a:buSzPts val="5200"/>
              <a:buFont typeface="Source Sans Pro"/>
              <a:buNone/>
              <a:defRPr sz="5200">
                <a:latin typeface="Source Sans Pro"/>
                <a:ea typeface="Source Sans Pro"/>
                <a:cs typeface="Source Sans Pro"/>
                <a:sym typeface="Source Sans Pro"/>
              </a:defRPr>
            </a:lvl4pPr>
            <a:lvl5pPr lvl="4" algn="ctr" rtl="0">
              <a:spcBef>
                <a:spcPts val="0"/>
              </a:spcBef>
              <a:spcAft>
                <a:spcPts val="0"/>
              </a:spcAft>
              <a:buSzPts val="5200"/>
              <a:buFont typeface="Source Sans Pro"/>
              <a:buNone/>
              <a:defRPr sz="5200">
                <a:latin typeface="Source Sans Pro"/>
                <a:ea typeface="Source Sans Pro"/>
                <a:cs typeface="Source Sans Pro"/>
                <a:sym typeface="Source Sans Pro"/>
              </a:defRPr>
            </a:lvl5pPr>
            <a:lvl6pPr lvl="5" algn="ctr" rtl="0">
              <a:spcBef>
                <a:spcPts val="0"/>
              </a:spcBef>
              <a:spcAft>
                <a:spcPts val="0"/>
              </a:spcAft>
              <a:buSzPts val="5200"/>
              <a:buFont typeface="Source Sans Pro"/>
              <a:buNone/>
              <a:defRPr sz="5200">
                <a:latin typeface="Source Sans Pro"/>
                <a:ea typeface="Source Sans Pro"/>
                <a:cs typeface="Source Sans Pro"/>
                <a:sym typeface="Source Sans Pro"/>
              </a:defRPr>
            </a:lvl6pPr>
            <a:lvl7pPr lvl="6" algn="ctr" rtl="0">
              <a:spcBef>
                <a:spcPts val="0"/>
              </a:spcBef>
              <a:spcAft>
                <a:spcPts val="0"/>
              </a:spcAft>
              <a:buSzPts val="5200"/>
              <a:buFont typeface="Source Sans Pro"/>
              <a:buNone/>
              <a:defRPr sz="5200">
                <a:latin typeface="Source Sans Pro"/>
                <a:ea typeface="Source Sans Pro"/>
                <a:cs typeface="Source Sans Pro"/>
                <a:sym typeface="Source Sans Pro"/>
              </a:defRPr>
            </a:lvl7pPr>
            <a:lvl8pPr lvl="7" algn="ctr" rtl="0">
              <a:spcBef>
                <a:spcPts val="0"/>
              </a:spcBef>
              <a:spcAft>
                <a:spcPts val="0"/>
              </a:spcAft>
              <a:buSzPts val="5200"/>
              <a:buFont typeface="Source Sans Pro"/>
              <a:buNone/>
              <a:defRPr sz="5200">
                <a:latin typeface="Source Sans Pro"/>
                <a:ea typeface="Source Sans Pro"/>
                <a:cs typeface="Source Sans Pro"/>
                <a:sym typeface="Source Sans Pro"/>
              </a:defRPr>
            </a:lvl8pPr>
            <a:lvl9pPr lvl="8" algn="ctr" rtl="0">
              <a:spcBef>
                <a:spcPts val="0"/>
              </a:spcBef>
              <a:spcAft>
                <a:spcPts val="0"/>
              </a:spcAft>
              <a:buSzPts val="5200"/>
              <a:buFont typeface="Source Sans Pro"/>
              <a:buNone/>
              <a:defRPr sz="5200">
                <a:latin typeface="Source Sans Pro"/>
                <a:ea typeface="Source Sans Pro"/>
                <a:cs typeface="Source Sans Pro"/>
                <a:sym typeface="Source Sans Pro"/>
              </a:defRPr>
            </a:lvl9pPr>
          </a:lstStyle>
          <a:p>
            <a:endParaRPr/>
          </a:p>
        </p:txBody>
      </p:sp>
      <p:sp>
        <p:nvSpPr>
          <p:cNvPr id="56" name="Google Shape;56;p14"/>
          <p:cNvSpPr txBox="1">
            <a:spLocks noGrp="1"/>
          </p:cNvSpPr>
          <p:nvPr>
            <p:ph type="subTitle" idx="1"/>
          </p:nvPr>
        </p:nvSpPr>
        <p:spPr>
          <a:xfrm>
            <a:off x="311700" y="32913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1pPr>
            <a:lvl2pPr lvl="1" algn="ctr" rtl="0">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2pPr>
            <a:lvl3pPr lvl="2" algn="ctr" rtl="0">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3pPr>
            <a:lvl4pPr lvl="3" algn="ctr" rtl="0">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4pPr>
            <a:lvl5pPr lvl="4" algn="ctr" rtl="0">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5pPr>
            <a:lvl6pPr lvl="5" algn="ctr" rtl="0">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6pPr>
            <a:lvl7pPr lvl="6" algn="ctr" rtl="0">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7pPr>
            <a:lvl8pPr lvl="7" algn="ctr" rtl="0">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8pPr>
            <a:lvl9pPr lvl="8" algn="ctr" rtl="0">
              <a:lnSpc>
                <a:spcPct val="100000"/>
              </a:lnSpc>
              <a:spcBef>
                <a:spcPts val="0"/>
              </a:spcBef>
              <a:spcAft>
                <a:spcPts val="0"/>
              </a:spcAft>
              <a:buSzPts val="2800"/>
              <a:buFont typeface="Source Sans Pro"/>
              <a:buNone/>
              <a:defRPr sz="2800">
                <a:latin typeface="Source Sans Pro"/>
                <a:ea typeface="Source Sans Pro"/>
                <a:cs typeface="Source Sans Pro"/>
                <a:sym typeface="Source Sans Pro"/>
              </a:defRPr>
            </a:lvl9pPr>
          </a:lstStyle>
          <a:p>
            <a:endParaRPr/>
          </a:p>
        </p:txBody>
      </p:sp>
      <p:sp>
        <p:nvSpPr>
          <p:cNvPr id="57" name="Google Shape;57;p14"/>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4"/>
          <p:cNvSpPr txBox="1"/>
          <p:nvPr/>
        </p:nvSpPr>
        <p:spPr>
          <a:xfrm>
            <a:off x="0" y="0"/>
            <a:ext cx="9144000" cy="893400"/>
          </a:xfrm>
          <a:prstGeom prst="rect">
            <a:avLst/>
          </a:prstGeom>
          <a:solidFill>
            <a:srgbClr val="8C1515"/>
          </a:solidFill>
          <a:ln w="9525" cap="rnd" cmpd="sng">
            <a:solidFill>
              <a:srgbClr val="990000"/>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pic>
        <p:nvPicPr>
          <p:cNvPr id="59" name="Google Shape;59;p14" descr="uit_signature_white.png"/>
          <p:cNvPicPr preferRelativeResize="0"/>
          <p:nvPr/>
        </p:nvPicPr>
        <p:blipFill>
          <a:blip r:embed="rId2">
            <a:alphaModFix/>
          </a:blip>
          <a:stretch>
            <a:fillRect/>
          </a:stretch>
        </p:blipFill>
        <p:spPr>
          <a:xfrm>
            <a:off x="-6724" y="0"/>
            <a:ext cx="2088150" cy="946633"/>
          </a:xfrm>
          <a:prstGeom prst="rect">
            <a:avLst/>
          </a:prstGeom>
          <a:noFill/>
          <a:ln>
            <a:noFill/>
          </a:ln>
        </p:spPr>
      </p:pic>
      <p:sp>
        <p:nvSpPr>
          <p:cNvPr id="60" name="Google Shape;60;p14"/>
          <p:cNvSpPr txBox="1">
            <a:spLocks noGrp="1"/>
          </p:cNvSpPr>
          <p:nvPr>
            <p:ph type="subTitle" idx="2"/>
          </p:nvPr>
        </p:nvSpPr>
        <p:spPr>
          <a:xfrm>
            <a:off x="1643100" y="249888"/>
            <a:ext cx="5705400" cy="39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1800"/>
              <a:buNone/>
              <a:defRPr b="1">
                <a:solidFill>
                  <a:srgbClr val="FFFFFF"/>
                </a:solidFill>
              </a:defRPr>
            </a:lvl1pPr>
            <a:lvl2pPr lvl="1">
              <a:spcBef>
                <a:spcPts val="1600"/>
              </a:spcBef>
              <a:spcAft>
                <a:spcPts val="0"/>
              </a:spcAft>
              <a:buClr>
                <a:srgbClr val="FFFFFF"/>
              </a:buClr>
              <a:buSzPts val="1400"/>
              <a:buNone/>
              <a:defRPr b="1">
                <a:solidFill>
                  <a:srgbClr val="FFFFFF"/>
                </a:solidFill>
              </a:defRPr>
            </a:lvl2pPr>
            <a:lvl3pPr lvl="2">
              <a:spcBef>
                <a:spcPts val="1600"/>
              </a:spcBef>
              <a:spcAft>
                <a:spcPts val="0"/>
              </a:spcAft>
              <a:buClr>
                <a:srgbClr val="FFFFFF"/>
              </a:buClr>
              <a:buSzPts val="1400"/>
              <a:buNone/>
              <a:defRPr b="1">
                <a:solidFill>
                  <a:srgbClr val="FFFFFF"/>
                </a:solidFill>
              </a:defRPr>
            </a:lvl3pPr>
            <a:lvl4pPr lvl="3">
              <a:spcBef>
                <a:spcPts val="1600"/>
              </a:spcBef>
              <a:spcAft>
                <a:spcPts val="0"/>
              </a:spcAft>
              <a:buClr>
                <a:srgbClr val="FFFFFF"/>
              </a:buClr>
              <a:buSzPts val="1400"/>
              <a:buNone/>
              <a:defRPr b="1">
                <a:solidFill>
                  <a:srgbClr val="FFFFFF"/>
                </a:solidFill>
              </a:defRPr>
            </a:lvl4pPr>
            <a:lvl5pPr lvl="4">
              <a:spcBef>
                <a:spcPts val="1600"/>
              </a:spcBef>
              <a:spcAft>
                <a:spcPts val="0"/>
              </a:spcAft>
              <a:buClr>
                <a:srgbClr val="FFFFFF"/>
              </a:buClr>
              <a:buSzPts val="1400"/>
              <a:buNone/>
              <a:defRPr b="1">
                <a:solidFill>
                  <a:srgbClr val="FFFFFF"/>
                </a:solidFill>
              </a:defRPr>
            </a:lvl5pPr>
            <a:lvl6pPr lvl="5">
              <a:spcBef>
                <a:spcPts val="1600"/>
              </a:spcBef>
              <a:spcAft>
                <a:spcPts val="0"/>
              </a:spcAft>
              <a:buClr>
                <a:srgbClr val="FFFFFF"/>
              </a:buClr>
              <a:buSzPts val="1400"/>
              <a:buNone/>
              <a:defRPr b="1">
                <a:solidFill>
                  <a:srgbClr val="FFFFFF"/>
                </a:solidFill>
              </a:defRPr>
            </a:lvl6pPr>
            <a:lvl7pPr lvl="6">
              <a:spcBef>
                <a:spcPts val="1600"/>
              </a:spcBef>
              <a:spcAft>
                <a:spcPts val="0"/>
              </a:spcAft>
              <a:buClr>
                <a:srgbClr val="FFFFFF"/>
              </a:buClr>
              <a:buSzPts val="1400"/>
              <a:buNone/>
              <a:defRPr b="1">
                <a:solidFill>
                  <a:srgbClr val="FFFFFF"/>
                </a:solidFill>
              </a:defRPr>
            </a:lvl7pPr>
            <a:lvl8pPr lvl="7">
              <a:spcBef>
                <a:spcPts val="1600"/>
              </a:spcBef>
              <a:spcAft>
                <a:spcPts val="0"/>
              </a:spcAft>
              <a:buClr>
                <a:srgbClr val="FFFFFF"/>
              </a:buClr>
              <a:buSzPts val="1400"/>
              <a:buNone/>
              <a:defRPr b="1">
                <a:solidFill>
                  <a:srgbClr val="FFFFFF"/>
                </a:solidFill>
              </a:defRPr>
            </a:lvl8pPr>
            <a:lvl9pPr lvl="8">
              <a:spcBef>
                <a:spcPts val="1600"/>
              </a:spcBef>
              <a:spcAft>
                <a:spcPts val="1600"/>
              </a:spcAft>
              <a:buClr>
                <a:srgbClr val="FFFFFF"/>
              </a:buClr>
              <a:buSzPts val="1400"/>
              <a:buNone/>
              <a:defRPr b="1">
                <a:solidFill>
                  <a:srgbClr val="FFFFFF"/>
                </a:solidFill>
              </a:defRPr>
            </a:lvl9pPr>
          </a:lstStyle>
          <a:p>
            <a:endParaRPr/>
          </a:p>
        </p:txBody>
      </p:sp>
      <p:sp>
        <p:nvSpPr>
          <p:cNvPr id="61" name="Google Shape;61;p14"/>
          <p:cNvSpPr txBox="1">
            <a:spLocks noGrp="1"/>
          </p:cNvSpPr>
          <p:nvPr>
            <p:ph type="subTitle" idx="3"/>
          </p:nvPr>
        </p:nvSpPr>
        <p:spPr>
          <a:xfrm>
            <a:off x="1643100" y="553013"/>
            <a:ext cx="5705400" cy="39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1600"/>
              <a:buNone/>
              <a:defRPr sz="1600">
                <a:solidFill>
                  <a:srgbClr val="FFFFFF"/>
                </a:solidFill>
              </a:defRPr>
            </a:lvl1pPr>
            <a:lvl2pPr lvl="1" rtl="0">
              <a:spcBef>
                <a:spcPts val="1600"/>
              </a:spcBef>
              <a:spcAft>
                <a:spcPts val="0"/>
              </a:spcAft>
              <a:buClr>
                <a:srgbClr val="FFFFFF"/>
              </a:buClr>
              <a:buSzPts val="1400"/>
              <a:buNone/>
              <a:defRPr b="1">
                <a:solidFill>
                  <a:srgbClr val="FFFFFF"/>
                </a:solidFill>
              </a:defRPr>
            </a:lvl2pPr>
            <a:lvl3pPr lvl="2" rtl="0">
              <a:spcBef>
                <a:spcPts val="1600"/>
              </a:spcBef>
              <a:spcAft>
                <a:spcPts val="0"/>
              </a:spcAft>
              <a:buClr>
                <a:srgbClr val="FFFFFF"/>
              </a:buClr>
              <a:buSzPts val="1400"/>
              <a:buNone/>
              <a:defRPr b="1">
                <a:solidFill>
                  <a:srgbClr val="FFFFFF"/>
                </a:solidFill>
              </a:defRPr>
            </a:lvl3pPr>
            <a:lvl4pPr lvl="3" rtl="0">
              <a:spcBef>
                <a:spcPts val="1600"/>
              </a:spcBef>
              <a:spcAft>
                <a:spcPts val="0"/>
              </a:spcAft>
              <a:buClr>
                <a:srgbClr val="FFFFFF"/>
              </a:buClr>
              <a:buSzPts val="1400"/>
              <a:buNone/>
              <a:defRPr b="1">
                <a:solidFill>
                  <a:srgbClr val="FFFFFF"/>
                </a:solidFill>
              </a:defRPr>
            </a:lvl4pPr>
            <a:lvl5pPr lvl="4" rtl="0">
              <a:spcBef>
                <a:spcPts val="1600"/>
              </a:spcBef>
              <a:spcAft>
                <a:spcPts val="0"/>
              </a:spcAft>
              <a:buClr>
                <a:srgbClr val="FFFFFF"/>
              </a:buClr>
              <a:buSzPts val="1400"/>
              <a:buNone/>
              <a:defRPr b="1">
                <a:solidFill>
                  <a:srgbClr val="FFFFFF"/>
                </a:solidFill>
              </a:defRPr>
            </a:lvl5pPr>
            <a:lvl6pPr lvl="5" rtl="0">
              <a:spcBef>
                <a:spcPts val="1600"/>
              </a:spcBef>
              <a:spcAft>
                <a:spcPts val="0"/>
              </a:spcAft>
              <a:buClr>
                <a:srgbClr val="FFFFFF"/>
              </a:buClr>
              <a:buSzPts val="1400"/>
              <a:buNone/>
              <a:defRPr b="1">
                <a:solidFill>
                  <a:srgbClr val="FFFFFF"/>
                </a:solidFill>
              </a:defRPr>
            </a:lvl6pPr>
            <a:lvl7pPr lvl="6" rtl="0">
              <a:spcBef>
                <a:spcPts val="1600"/>
              </a:spcBef>
              <a:spcAft>
                <a:spcPts val="0"/>
              </a:spcAft>
              <a:buClr>
                <a:srgbClr val="FFFFFF"/>
              </a:buClr>
              <a:buSzPts val="1400"/>
              <a:buNone/>
              <a:defRPr b="1">
                <a:solidFill>
                  <a:srgbClr val="FFFFFF"/>
                </a:solidFill>
              </a:defRPr>
            </a:lvl7pPr>
            <a:lvl8pPr lvl="7" rtl="0">
              <a:spcBef>
                <a:spcPts val="1600"/>
              </a:spcBef>
              <a:spcAft>
                <a:spcPts val="0"/>
              </a:spcAft>
              <a:buClr>
                <a:srgbClr val="FFFFFF"/>
              </a:buClr>
              <a:buSzPts val="1400"/>
              <a:buNone/>
              <a:defRPr b="1">
                <a:solidFill>
                  <a:srgbClr val="FFFFFF"/>
                </a:solidFill>
              </a:defRPr>
            </a:lvl8pPr>
            <a:lvl9pPr lvl="8" rtl="0">
              <a:spcBef>
                <a:spcPts val="1600"/>
              </a:spcBef>
              <a:spcAft>
                <a:spcPts val="1600"/>
              </a:spcAft>
              <a:buClr>
                <a:srgbClr val="FFFFFF"/>
              </a:buClr>
              <a:buSzPts val="1400"/>
              <a:buNone/>
              <a:defRPr b="1">
                <a:solidFill>
                  <a:srgbClr val="FFFFFF"/>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5"/>
          <p:cNvSpPr txBox="1"/>
          <p:nvPr/>
        </p:nvSpPr>
        <p:spPr>
          <a:xfrm>
            <a:off x="0" y="4806950"/>
            <a:ext cx="9155100" cy="342900"/>
          </a:xfrm>
          <a:prstGeom prst="rect">
            <a:avLst/>
          </a:prstGeom>
          <a:solidFill>
            <a:srgbClr val="8C1515"/>
          </a:solidFill>
          <a:ln w="9525" cap="flat" cmpd="sng">
            <a:solidFill>
              <a:srgbClr val="8C1515"/>
            </a:solidFill>
            <a:prstDash val="solid"/>
            <a:miter lim="800000"/>
            <a:headEnd type="none" w="sm" len="sm"/>
            <a:tailEnd type="none" w="sm" len="sm"/>
          </a:ln>
          <a:effectLst>
            <a:outerShdw blurRad="63500" dist="25400" dir="2700000">
              <a:srgbClr val="808080">
                <a:alpha val="596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rgbClr val="000000"/>
              </a:solidFill>
              <a:latin typeface="Source Sans Pro"/>
              <a:ea typeface="Source Sans Pro"/>
              <a:cs typeface="Source Sans Pro"/>
              <a:sym typeface="Source Sans Pro"/>
            </a:endParaRPr>
          </a:p>
        </p:txBody>
      </p:sp>
      <p:sp>
        <p:nvSpPr>
          <p:cNvPr id="64" name="Google Shape;64;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5" name="Google Shape;65;p15"/>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6" name="Google Shape;66;p15"/>
          <p:cNvPicPr preferRelativeResize="0"/>
          <p:nvPr/>
        </p:nvPicPr>
        <p:blipFill>
          <a:blip r:embed="rId2">
            <a:alphaModFix/>
          </a:blip>
          <a:stretch>
            <a:fillRect/>
          </a:stretch>
        </p:blipFill>
        <p:spPr>
          <a:xfrm>
            <a:off x="6915150" y="4878750"/>
            <a:ext cx="1743075" cy="2135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539496"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7"/>
          <p:cNvSpPr txBox="1">
            <a:spLocks noGrp="1"/>
          </p:cNvSpPr>
          <p:nvPr>
            <p:ph type="body" idx="1"/>
          </p:nvPr>
        </p:nvSpPr>
        <p:spPr>
          <a:xfrm>
            <a:off x="5395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7"/>
          <p:cNvSpPr txBox="1">
            <a:spLocks noGrp="1"/>
          </p:cNvSpPr>
          <p:nvPr>
            <p:ph type="body" idx="2"/>
          </p:nvPr>
        </p:nvSpPr>
        <p:spPr>
          <a:xfrm>
            <a:off x="49848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7"/>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8" name="Google Shape;78;p17"/>
          <p:cNvSpPr txBox="1"/>
          <p:nvPr/>
        </p:nvSpPr>
        <p:spPr>
          <a:xfrm>
            <a:off x="0" y="-3150"/>
            <a:ext cx="311700" cy="5149800"/>
          </a:xfrm>
          <a:prstGeom prst="rect">
            <a:avLst/>
          </a:prstGeom>
          <a:solidFill>
            <a:srgbClr val="8C1515"/>
          </a:solidFill>
          <a:ln w="9525" cap="flat" cmpd="sng">
            <a:solidFill>
              <a:srgbClr val="8C15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rgbClr val="000000"/>
              </a:solidFill>
              <a:latin typeface="Source Sans Pro"/>
              <a:ea typeface="Source Sans Pro"/>
              <a:cs typeface="Source Sans Pro"/>
              <a:sym typeface="Source Sans Pro"/>
            </a:endParaRPr>
          </a:p>
        </p:txBody>
      </p:sp>
      <p:sp>
        <p:nvSpPr>
          <p:cNvPr id="79" name="Google Shape;79;p17"/>
          <p:cNvSpPr txBox="1"/>
          <p:nvPr/>
        </p:nvSpPr>
        <p:spPr>
          <a:xfrm>
            <a:off x="0" y="-3150"/>
            <a:ext cx="347400" cy="5149800"/>
          </a:xfrm>
          <a:prstGeom prst="rect">
            <a:avLst/>
          </a:prstGeom>
          <a:solidFill>
            <a:srgbClr val="8C1515"/>
          </a:solidFill>
          <a:ln w="9525" cap="flat" cmpd="sng">
            <a:solidFill>
              <a:srgbClr val="8C15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rgbClr val="000000"/>
              </a:solidFill>
              <a:latin typeface="Source Sans Pro"/>
              <a:ea typeface="Source Sans Pro"/>
              <a:cs typeface="Source Sans Pro"/>
              <a:sym typeface="Source Sans Pro"/>
            </a:endParaRPr>
          </a:p>
        </p:txBody>
      </p:sp>
      <p:pic>
        <p:nvPicPr>
          <p:cNvPr id="80" name="Google Shape;80;p17"/>
          <p:cNvPicPr preferRelativeResize="0"/>
          <p:nvPr/>
        </p:nvPicPr>
        <p:blipFill rotWithShape="1">
          <a:blip r:embed="rId2">
            <a:alphaModFix/>
          </a:blip>
          <a:srcRect r="10"/>
          <a:stretch/>
        </p:blipFill>
        <p:spPr>
          <a:xfrm>
            <a:off x="6915150" y="4878750"/>
            <a:ext cx="1743075" cy="2135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18"/>
          <p:cNvSpPr txBox="1"/>
          <p:nvPr/>
        </p:nvSpPr>
        <p:spPr>
          <a:xfrm>
            <a:off x="0" y="4806950"/>
            <a:ext cx="9155100" cy="342900"/>
          </a:xfrm>
          <a:prstGeom prst="rect">
            <a:avLst/>
          </a:prstGeom>
          <a:solidFill>
            <a:srgbClr val="8C1515"/>
          </a:solidFill>
          <a:ln w="9525" cap="flat" cmpd="sng">
            <a:solidFill>
              <a:srgbClr val="8C1515"/>
            </a:solidFill>
            <a:prstDash val="solid"/>
            <a:miter lim="800000"/>
            <a:headEnd type="none" w="sm" len="sm"/>
            <a:tailEnd type="none" w="sm" len="sm"/>
          </a:ln>
          <a:effectLst>
            <a:outerShdw blurRad="63500" dist="25400" dir="2700000">
              <a:srgbClr val="808080">
                <a:alpha val="5960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rgbClr val="000000"/>
              </a:solidFill>
              <a:latin typeface="Source Sans Pro"/>
              <a:ea typeface="Source Sans Pro"/>
              <a:cs typeface="Source Sans Pro"/>
              <a:sym typeface="Source Sans Pro"/>
            </a:endParaRPr>
          </a:p>
        </p:txBody>
      </p:sp>
      <p:sp>
        <p:nvSpPr>
          <p:cNvPr id="83" name="Google Shape;8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Google Shape;84;p18"/>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lvl1pPr lvl="0" rtl="0">
              <a:buNone/>
              <a:defRPr>
                <a:solidFill>
                  <a:srgbClr val="EFEFEF"/>
                </a:solidFill>
              </a:defRPr>
            </a:lvl1pPr>
            <a:lvl2pPr lvl="1" rtl="0">
              <a:buNone/>
              <a:defRPr>
                <a:solidFill>
                  <a:srgbClr val="EFEFEF"/>
                </a:solidFill>
              </a:defRPr>
            </a:lvl2pPr>
            <a:lvl3pPr lvl="2" rtl="0">
              <a:buNone/>
              <a:defRPr>
                <a:solidFill>
                  <a:srgbClr val="EFEFEF"/>
                </a:solidFill>
              </a:defRPr>
            </a:lvl3pPr>
            <a:lvl4pPr lvl="3" rtl="0">
              <a:buNone/>
              <a:defRPr>
                <a:solidFill>
                  <a:srgbClr val="EFEFEF"/>
                </a:solidFill>
              </a:defRPr>
            </a:lvl4pPr>
            <a:lvl5pPr lvl="4" rtl="0">
              <a:buNone/>
              <a:defRPr>
                <a:solidFill>
                  <a:srgbClr val="EFEFEF"/>
                </a:solidFill>
              </a:defRPr>
            </a:lvl5pPr>
            <a:lvl6pPr lvl="5" rtl="0">
              <a:buNone/>
              <a:defRPr>
                <a:solidFill>
                  <a:srgbClr val="EFEFEF"/>
                </a:solidFill>
              </a:defRPr>
            </a:lvl6pPr>
            <a:lvl7pPr lvl="6" rtl="0">
              <a:buNone/>
              <a:defRPr>
                <a:solidFill>
                  <a:srgbClr val="EFEFEF"/>
                </a:solidFill>
              </a:defRPr>
            </a:lvl7pPr>
            <a:lvl8pPr lvl="7" rtl="0">
              <a:buNone/>
              <a:defRPr>
                <a:solidFill>
                  <a:srgbClr val="EFEFEF"/>
                </a:solidFill>
              </a:defRPr>
            </a:lvl8pPr>
            <a:lvl9pPr lvl="8" rtl="0">
              <a:buNone/>
              <a:defRPr>
                <a:solidFill>
                  <a:srgbClr val="EFEFEF"/>
                </a:solidFill>
              </a:defRPr>
            </a:lvl9pPr>
          </a:lstStyle>
          <a:p>
            <a:pPr marL="0" lvl="0" indent="0" algn="r" rtl="0">
              <a:spcBef>
                <a:spcPts val="0"/>
              </a:spcBef>
              <a:spcAft>
                <a:spcPts val="0"/>
              </a:spcAft>
              <a:buNone/>
            </a:pPr>
            <a:fld id="{00000000-1234-1234-1234-123412341234}" type="slidenum">
              <a:rPr lang="en"/>
              <a:t>‹#›</a:t>
            </a:fld>
            <a:endParaRPr/>
          </a:p>
        </p:txBody>
      </p:sp>
      <p:pic>
        <p:nvPicPr>
          <p:cNvPr id="85" name="Google Shape;85;p18"/>
          <p:cNvPicPr preferRelativeResize="0"/>
          <p:nvPr/>
        </p:nvPicPr>
        <p:blipFill>
          <a:blip r:embed="rId2">
            <a:alphaModFix/>
          </a:blip>
          <a:stretch>
            <a:fillRect/>
          </a:stretch>
        </p:blipFill>
        <p:spPr>
          <a:xfrm>
            <a:off x="6915150" y="4878750"/>
            <a:ext cx="1743075" cy="2135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sp>
        <p:nvSpPr>
          <p:cNvPr id="92" name="Google Shape;92;p20"/>
          <p:cNvSpPr/>
          <p:nvPr/>
        </p:nvSpPr>
        <p:spPr>
          <a:xfrm>
            <a:off x="4572000" y="-125"/>
            <a:ext cx="4572000" cy="5143500"/>
          </a:xfrm>
          <a:prstGeom prst="rect">
            <a:avLst/>
          </a:prstGeom>
          <a:solidFill>
            <a:srgbClr val="8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4" name="Google Shape;94;p2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5" name="Google Shape;95;p2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17500" rtl="0">
              <a:spcBef>
                <a:spcPts val="1600"/>
              </a:spcBef>
              <a:spcAft>
                <a:spcPts val="0"/>
              </a:spcAft>
              <a:buClr>
                <a:srgbClr val="FFFFFF"/>
              </a:buClr>
              <a:buSzPts val="1400"/>
              <a:buChar char="○"/>
              <a:defRPr>
                <a:solidFill>
                  <a:srgbClr val="FFFFFF"/>
                </a:solidFill>
              </a:defRPr>
            </a:lvl2pPr>
            <a:lvl3pPr marL="1371600" lvl="2" indent="-317500" rtl="0">
              <a:spcBef>
                <a:spcPts val="1600"/>
              </a:spcBef>
              <a:spcAft>
                <a:spcPts val="0"/>
              </a:spcAft>
              <a:buClr>
                <a:srgbClr val="FFFFFF"/>
              </a:buClr>
              <a:buSzPts val="1400"/>
              <a:buChar char="■"/>
              <a:defRPr>
                <a:solidFill>
                  <a:srgbClr val="FFFFFF"/>
                </a:solidFill>
              </a:defRPr>
            </a:lvl3pPr>
            <a:lvl4pPr marL="1828800" lvl="3" indent="-317500" rtl="0">
              <a:spcBef>
                <a:spcPts val="1600"/>
              </a:spcBef>
              <a:spcAft>
                <a:spcPts val="0"/>
              </a:spcAft>
              <a:buClr>
                <a:srgbClr val="FFFFFF"/>
              </a:buClr>
              <a:buSzPts val="1400"/>
              <a:buChar char="●"/>
              <a:defRPr>
                <a:solidFill>
                  <a:srgbClr val="FFFFFF"/>
                </a:solidFill>
              </a:defRPr>
            </a:lvl4pPr>
            <a:lvl5pPr marL="2286000" lvl="4" indent="-317500" rtl="0">
              <a:spcBef>
                <a:spcPts val="1600"/>
              </a:spcBef>
              <a:spcAft>
                <a:spcPts val="0"/>
              </a:spcAft>
              <a:buClr>
                <a:srgbClr val="FFFFFF"/>
              </a:buClr>
              <a:buSzPts val="1400"/>
              <a:buChar char="○"/>
              <a:defRPr>
                <a:solidFill>
                  <a:srgbClr val="FFFFFF"/>
                </a:solidFill>
              </a:defRPr>
            </a:lvl5pPr>
            <a:lvl6pPr marL="2743200" lvl="5" indent="-317500" rtl="0">
              <a:spcBef>
                <a:spcPts val="1600"/>
              </a:spcBef>
              <a:spcAft>
                <a:spcPts val="0"/>
              </a:spcAft>
              <a:buClr>
                <a:srgbClr val="FFFFFF"/>
              </a:buClr>
              <a:buSzPts val="1400"/>
              <a:buChar char="■"/>
              <a:defRPr>
                <a:solidFill>
                  <a:srgbClr val="FFFFFF"/>
                </a:solidFill>
              </a:defRPr>
            </a:lvl6pPr>
            <a:lvl7pPr marL="3200400" lvl="6" indent="-317500" rtl="0">
              <a:spcBef>
                <a:spcPts val="1600"/>
              </a:spcBef>
              <a:spcAft>
                <a:spcPts val="0"/>
              </a:spcAft>
              <a:buClr>
                <a:srgbClr val="FFFFFF"/>
              </a:buClr>
              <a:buSzPts val="1400"/>
              <a:buChar char="●"/>
              <a:defRPr>
                <a:solidFill>
                  <a:srgbClr val="FFFFFF"/>
                </a:solidFill>
              </a:defRPr>
            </a:lvl7pPr>
            <a:lvl8pPr marL="3657600" lvl="7" indent="-317500" rtl="0">
              <a:spcBef>
                <a:spcPts val="1600"/>
              </a:spcBef>
              <a:spcAft>
                <a:spcPts val="0"/>
              </a:spcAft>
              <a:buClr>
                <a:srgbClr val="FFFFFF"/>
              </a:buClr>
              <a:buSzPts val="1400"/>
              <a:buChar char="○"/>
              <a:defRPr>
                <a:solidFill>
                  <a:srgbClr val="FFFFFF"/>
                </a:solidFill>
              </a:defRPr>
            </a:lvl8pPr>
            <a:lvl9pPr marL="4114800" lvl="8" indent="-317500" rtl="0">
              <a:spcBef>
                <a:spcPts val="1600"/>
              </a:spcBef>
              <a:spcAft>
                <a:spcPts val="1600"/>
              </a:spcAft>
              <a:buClr>
                <a:srgbClr val="FFFFFF"/>
              </a:buClr>
              <a:buSzPts val="1400"/>
              <a:buChar char="■"/>
              <a:defRPr>
                <a:solidFill>
                  <a:srgbClr val="FFFFFF"/>
                </a:solidFill>
              </a:defRPr>
            </a:lvl9pPr>
          </a:lstStyle>
          <a:p>
            <a:endParaRPr/>
          </a:p>
        </p:txBody>
      </p:sp>
      <p:sp>
        <p:nvSpPr>
          <p:cNvPr id="96" name="Google Shape;96;p2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lvl1pPr lvl="0" rtl="0">
              <a:buNone/>
              <a:defRPr>
                <a:solidFill>
                  <a:srgbClr val="F3F3F3"/>
                </a:solidFill>
              </a:defRPr>
            </a:lvl1pPr>
            <a:lvl2pPr lvl="1" rtl="0">
              <a:buNone/>
              <a:defRPr>
                <a:solidFill>
                  <a:srgbClr val="F3F3F3"/>
                </a:solidFill>
              </a:defRPr>
            </a:lvl2pPr>
            <a:lvl3pPr lvl="2" rtl="0">
              <a:buNone/>
              <a:defRPr>
                <a:solidFill>
                  <a:srgbClr val="F3F3F3"/>
                </a:solidFill>
              </a:defRPr>
            </a:lvl3pPr>
            <a:lvl4pPr lvl="3" rtl="0">
              <a:buNone/>
              <a:defRPr>
                <a:solidFill>
                  <a:srgbClr val="F3F3F3"/>
                </a:solidFill>
              </a:defRPr>
            </a:lvl4pPr>
            <a:lvl5pPr lvl="4" rtl="0">
              <a:buNone/>
              <a:defRPr>
                <a:solidFill>
                  <a:srgbClr val="F3F3F3"/>
                </a:solidFill>
              </a:defRPr>
            </a:lvl5pPr>
            <a:lvl6pPr lvl="5" rtl="0">
              <a:buNone/>
              <a:defRPr>
                <a:solidFill>
                  <a:srgbClr val="F3F3F3"/>
                </a:solidFill>
              </a:defRPr>
            </a:lvl6pPr>
            <a:lvl7pPr lvl="6" rtl="0">
              <a:buNone/>
              <a:defRPr>
                <a:solidFill>
                  <a:srgbClr val="F3F3F3"/>
                </a:solidFill>
              </a:defRPr>
            </a:lvl7pPr>
            <a:lvl8pPr lvl="7" rtl="0">
              <a:buNone/>
              <a:defRPr>
                <a:solidFill>
                  <a:srgbClr val="F3F3F3"/>
                </a:solidFill>
              </a:defRPr>
            </a:lvl8pPr>
            <a:lvl9pPr lvl="8" rtl="0">
              <a:buNone/>
              <a:defRPr>
                <a:solidFill>
                  <a:srgbClr val="F3F3F3"/>
                </a:solidFill>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20"/>
          <p:cNvPicPr preferRelativeResize="0"/>
          <p:nvPr/>
        </p:nvPicPr>
        <p:blipFill>
          <a:blip r:embed="rId2">
            <a:alphaModFix/>
          </a:blip>
          <a:stretch>
            <a:fillRect/>
          </a:stretch>
        </p:blipFill>
        <p:spPr>
          <a:xfrm>
            <a:off x="6915150" y="4878750"/>
            <a:ext cx="1743075" cy="2135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8"/>
        <p:cNvGrpSpPr/>
        <p:nvPr/>
      </p:nvGrpSpPr>
      <p:grpSpPr>
        <a:xfrm>
          <a:off x="0" y="0"/>
          <a:ext cx="0" cy="0"/>
          <a:chOff x="0" y="0"/>
          <a:chExt cx="0" cy="0"/>
        </a:xfrm>
      </p:grpSpPr>
      <p:sp>
        <p:nvSpPr>
          <p:cNvPr id="99" name="Google Shape;99;p21"/>
          <p:cNvSpPr txBox="1"/>
          <p:nvPr/>
        </p:nvSpPr>
        <p:spPr>
          <a:xfrm>
            <a:off x="0" y="-3150"/>
            <a:ext cx="347400" cy="5149800"/>
          </a:xfrm>
          <a:prstGeom prst="rect">
            <a:avLst/>
          </a:prstGeom>
          <a:solidFill>
            <a:srgbClr val="8C1515"/>
          </a:solidFill>
          <a:ln w="9525" cap="flat" cmpd="sng">
            <a:solidFill>
              <a:srgbClr val="8C15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rgbClr val="000000"/>
              </a:solidFill>
              <a:latin typeface="Source Sans Pro"/>
              <a:ea typeface="Source Sans Pro"/>
              <a:cs typeface="Source Sans Pro"/>
              <a:sym typeface="Source Sans Pro"/>
            </a:endParaRPr>
          </a:p>
        </p:txBody>
      </p:sp>
      <p:sp>
        <p:nvSpPr>
          <p:cNvPr id="100" name="Google Shape;100;p21"/>
          <p:cNvSpPr txBox="1">
            <a:spLocks noGrp="1"/>
          </p:cNvSpPr>
          <p:nvPr>
            <p:ph type="body" idx="1"/>
          </p:nvPr>
        </p:nvSpPr>
        <p:spPr>
          <a:xfrm>
            <a:off x="509350" y="42510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01" name="Google Shape;101;p21"/>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2" name="Google Shape;102;p21"/>
          <p:cNvPicPr preferRelativeResize="0"/>
          <p:nvPr/>
        </p:nvPicPr>
        <p:blipFill rotWithShape="1">
          <a:blip r:embed="rId2">
            <a:alphaModFix/>
          </a:blip>
          <a:srcRect r="10"/>
          <a:stretch/>
        </p:blipFill>
        <p:spPr>
          <a:xfrm>
            <a:off x="6915150" y="4878750"/>
            <a:ext cx="1743075" cy="2135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3"/>
        <p:cNvGrpSpPr/>
        <p:nvPr/>
      </p:nvGrpSpPr>
      <p:grpSpPr>
        <a:xfrm>
          <a:off x="0" y="0"/>
          <a:ext cx="0" cy="0"/>
          <a:chOff x="0" y="0"/>
          <a:chExt cx="0" cy="0"/>
        </a:xfrm>
      </p:grpSpPr>
      <p:sp>
        <p:nvSpPr>
          <p:cNvPr id="104" name="Google Shape;104;p2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5" name="Google Shape;105;p2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6" name="Google Shape;106;p22"/>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22"/>
          <p:cNvSpPr txBox="1"/>
          <p:nvPr/>
        </p:nvSpPr>
        <p:spPr>
          <a:xfrm>
            <a:off x="0" y="-3150"/>
            <a:ext cx="347400" cy="5149800"/>
          </a:xfrm>
          <a:prstGeom prst="rect">
            <a:avLst/>
          </a:prstGeom>
          <a:solidFill>
            <a:srgbClr val="8C1515"/>
          </a:solidFill>
          <a:ln w="9525" cap="flat" cmpd="sng">
            <a:solidFill>
              <a:srgbClr val="8C151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rgbClr val="000000"/>
              </a:solidFill>
              <a:latin typeface="Source Sans Pro"/>
              <a:ea typeface="Source Sans Pro"/>
              <a:cs typeface="Source Sans Pro"/>
              <a:sym typeface="Source Sans Pro"/>
            </a:endParaRPr>
          </a:p>
        </p:txBody>
      </p:sp>
      <p:pic>
        <p:nvPicPr>
          <p:cNvPr id="108" name="Google Shape;108;p22"/>
          <p:cNvPicPr preferRelativeResize="0"/>
          <p:nvPr/>
        </p:nvPicPr>
        <p:blipFill rotWithShape="1">
          <a:blip r:embed="rId2">
            <a:alphaModFix/>
          </a:blip>
          <a:srcRect r="10"/>
          <a:stretch/>
        </p:blipFill>
        <p:spPr>
          <a:xfrm>
            <a:off x="6915150" y="4878750"/>
            <a:ext cx="1743075" cy="2135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clusion">
  <p:cSld name="CUSTOM">
    <p:bg>
      <p:bgPr>
        <a:solidFill>
          <a:srgbClr val="8C1515"/>
        </a:solidFill>
        <a:effectLst/>
      </p:bgPr>
    </p:bg>
    <p:spTree>
      <p:nvGrpSpPr>
        <p:cNvPr id="1" name="Shape 111"/>
        <p:cNvGrpSpPr/>
        <p:nvPr/>
      </p:nvGrpSpPr>
      <p:grpSpPr>
        <a:xfrm>
          <a:off x="0" y="0"/>
          <a:ext cx="0" cy="0"/>
          <a:chOff x="0" y="0"/>
          <a:chExt cx="0" cy="0"/>
        </a:xfrm>
      </p:grpSpPr>
      <p:sp>
        <p:nvSpPr>
          <p:cNvPr id="112" name="Google Shape;112;p24"/>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ctr" anchorCtr="0">
            <a:noAutofit/>
          </a:bodyPr>
          <a:lstStyle>
            <a:lvl1pPr lvl="0" rtl="0">
              <a:buNone/>
              <a:defRPr>
                <a:solidFill>
                  <a:srgbClr val="F3F3F3"/>
                </a:solidFill>
              </a:defRPr>
            </a:lvl1pPr>
            <a:lvl2pPr lvl="1" rtl="0">
              <a:buNone/>
              <a:defRPr>
                <a:solidFill>
                  <a:srgbClr val="F3F3F3"/>
                </a:solidFill>
              </a:defRPr>
            </a:lvl2pPr>
            <a:lvl3pPr lvl="2" rtl="0">
              <a:buNone/>
              <a:defRPr>
                <a:solidFill>
                  <a:srgbClr val="F3F3F3"/>
                </a:solidFill>
              </a:defRPr>
            </a:lvl3pPr>
            <a:lvl4pPr lvl="3" rtl="0">
              <a:buNone/>
              <a:defRPr>
                <a:solidFill>
                  <a:srgbClr val="F3F3F3"/>
                </a:solidFill>
              </a:defRPr>
            </a:lvl4pPr>
            <a:lvl5pPr lvl="4" rtl="0">
              <a:buNone/>
              <a:defRPr>
                <a:solidFill>
                  <a:srgbClr val="F3F3F3"/>
                </a:solidFill>
              </a:defRPr>
            </a:lvl5pPr>
            <a:lvl6pPr lvl="5" rtl="0">
              <a:buNone/>
              <a:defRPr>
                <a:solidFill>
                  <a:srgbClr val="F3F3F3"/>
                </a:solidFill>
              </a:defRPr>
            </a:lvl6pPr>
            <a:lvl7pPr lvl="6" rtl="0">
              <a:buNone/>
              <a:defRPr>
                <a:solidFill>
                  <a:srgbClr val="F3F3F3"/>
                </a:solidFill>
              </a:defRPr>
            </a:lvl7pPr>
            <a:lvl8pPr lvl="7" rtl="0">
              <a:buNone/>
              <a:defRPr>
                <a:solidFill>
                  <a:srgbClr val="F3F3F3"/>
                </a:solidFill>
              </a:defRPr>
            </a:lvl8pPr>
            <a:lvl9pPr lvl="8" rtl="0">
              <a:buNone/>
              <a:defRPr>
                <a:solidFill>
                  <a:srgbClr val="F3F3F3"/>
                </a:solidFill>
              </a:defRPr>
            </a:lvl9pPr>
          </a:lstStyle>
          <a:p>
            <a:pPr marL="0" lvl="0" indent="0" algn="r" rtl="0">
              <a:spcBef>
                <a:spcPts val="0"/>
              </a:spcBef>
              <a:spcAft>
                <a:spcPts val="0"/>
              </a:spcAft>
              <a:buNone/>
            </a:pPr>
            <a:fld id="{00000000-1234-1234-1234-123412341234}" type="slidenum">
              <a:rPr lang="en"/>
              <a:t>‹#›</a:t>
            </a:fld>
            <a:endParaRPr/>
          </a:p>
        </p:txBody>
      </p:sp>
      <p:sp>
        <p:nvSpPr>
          <p:cNvPr id="113" name="Google Shape;113;p24"/>
          <p:cNvSpPr txBox="1">
            <a:spLocks noGrp="1"/>
          </p:cNvSpPr>
          <p:nvPr>
            <p:ph type="title"/>
          </p:nvPr>
        </p:nvSpPr>
        <p:spPr>
          <a:xfrm>
            <a:off x="303075" y="2200350"/>
            <a:ext cx="7336200" cy="4932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3200"/>
              <a:buNone/>
              <a:defRPr sz="3200" b="1">
                <a:solidFill>
                  <a:srgbClr val="FFFFFF"/>
                </a:solidFill>
              </a:defRPr>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114" name="Google Shape;114;p24"/>
          <p:cNvSpPr txBox="1">
            <a:spLocks noGrp="1"/>
          </p:cNvSpPr>
          <p:nvPr>
            <p:ph type="subTitle" idx="1"/>
          </p:nvPr>
        </p:nvSpPr>
        <p:spPr>
          <a:xfrm>
            <a:off x="303075" y="2859150"/>
            <a:ext cx="5125500" cy="7380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1800"/>
              <a:buNone/>
              <a:defRPr>
                <a:solidFill>
                  <a:srgbClr val="FFFFFF"/>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pic>
        <p:nvPicPr>
          <p:cNvPr id="115" name="Google Shape;115;p24"/>
          <p:cNvPicPr preferRelativeResize="0"/>
          <p:nvPr/>
        </p:nvPicPr>
        <p:blipFill>
          <a:blip r:embed="rId2">
            <a:alphaModFix/>
          </a:blip>
          <a:stretch>
            <a:fillRect/>
          </a:stretch>
        </p:blipFill>
        <p:spPr>
          <a:xfrm>
            <a:off x="6915150" y="4878750"/>
            <a:ext cx="1743075" cy="2135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2pPr>
            <a:lvl3pPr lvl="2"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3pPr>
            <a:lvl4pPr lvl="3"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4pPr>
            <a:lvl5pPr lvl="4"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5pPr>
            <a:lvl6pPr lvl="5"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6pPr>
            <a:lvl7pPr lvl="6"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7pPr>
            <a:lvl8pPr lvl="7"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8pPr>
            <a:lvl9pPr lvl="8" rtl="0">
              <a:spcBef>
                <a:spcPts val="0"/>
              </a:spcBef>
              <a:spcAft>
                <a:spcPts val="0"/>
              </a:spcAft>
              <a:buClr>
                <a:schemeClr val="dk1"/>
              </a:buClr>
              <a:buSzPts val="2800"/>
              <a:buFont typeface="Source Sans Pro"/>
              <a:buNone/>
              <a:defRPr sz="2800">
                <a:solidFill>
                  <a:schemeClr val="dk1"/>
                </a:solidFill>
                <a:latin typeface="Source Sans Pro"/>
                <a:ea typeface="Source Sans Pro"/>
                <a:cs typeface="Source Sans Pro"/>
                <a:sym typeface="Source Sans Pro"/>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Sans Pro"/>
              <a:buChar char="●"/>
              <a:defRPr sz="1800">
                <a:solidFill>
                  <a:schemeClr val="dk2"/>
                </a:solidFill>
                <a:latin typeface="Source Sans Pro"/>
                <a:ea typeface="Source Sans Pro"/>
                <a:cs typeface="Source Sans Pro"/>
                <a:sym typeface="Source Sans Pro"/>
              </a:defRPr>
            </a:lvl1pPr>
            <a:lvl2pPr marL="914400" lvl="1" indent="-317500" rtl="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rtl="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rtl="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rtl="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rtl="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rtl="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rtl="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rtl="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
        <p:nvSpPr>
          <p:cNvPr id="53" name="Google Shape;53;p13"/>
          <p:cNvSpPr txBox="1">
            <a:spLocks noGrp="1"/>
          </p:cNvSpPr>
          <p:nvPr>
            <p:ph type="sldNum" idx="12"/>
          </p:nvPr>
        </p:nvSpPr>
        <p:spPr>
          <a:xfrm>
            <a:off x="8472458" y="47394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Source Sans Pro"/>
                <a:ea typeface="Source Sans Pro"/>
                <a:cs typeface="Source Sans Pro"/>
                <a:sym typeface="Source Sans Pro"/>
              </a:defRPr>
            </a:lvl1pPr>
            <a:lvl2pPr lvl="1" algn="r" rtl="0">
              <a:buNone/>
              <a:defRPr sz="1000">
                <a:solidFill>
                  <a:schemeClr val="dk2"/>
                </a:solidFill>
                <a:latin typeface="Source Sans Pro"/>
                <a:ea typeface="Source Sans Pro"/>
                <a:cs typeface="Source Sans Pro"/>
                <a:sym typeface="Source Sans Pro"/>
              </a:defRPr>
            </a:lvl2pPr>
            <a:lvl3pPr lvl="2" algn="r" rtl="0">
              <a:buNone/>
              <a:defRPr sz="1000">
                <a:solidFill>
                  <a:schemeClr val="dk2"/>
                </a:solidFill>
                <a:latin typeface="Source Sans Pro"/>
                <a:ea typeface="Source Sans Pro"/>
                <a:cs typeface="Source Sans Pro"/>
                <a:sym typeface="Source Sans Pro"/>
              </a:defRPr>
            </a:lvl3pPr>
            <a:lvl4pPr lvl="3" algn="r" rtl="0">
              <a:buNone/>
              <a:defRPr sz="1000">
                <a:solidFill>
                  <a:schemeClr val="dk2"/>
                </a:solidFill>
                <a:latin typeface="Source Sans Pro"/>
                <a:ea typeface="Source Sans Pro"/>
                <a:cs typeface="Source Sans Pro"/>
                <a:sym typeface="Source Sans Pro"/>
              </a:defRPr>
            </a:lvl4pPr>
            <a:lvl5pPr lvl="4" algn="r" rtl="0">
              <a:buNone/>
              <a:defRPr sz="1000">
                <a:solidFill>
                  <a:schemeClr val="dk2"/>
                </a:solidFill>
                <a:latin typeface="Source Sans Pro"/>
                <a:ea typeface="Source Sans Pro"/>
                <a:cs typeface="Source Sans Pro"/>
                <a:sym typeface="Source Sans Pro"/>
              </a:defRPr>
            </a:lvl5pPr>
            <a:lvl6pPr lvl="5" algn="r" rtl="0">
              <a:buNone/>
              <a:defRPr sz="1000">
                <a:solidFill>
                  <a:schemeClr val="dk2"/>
                </a:solidFill>
                <a:latin typeface="Source Sans Pro"/>
                <a:ea typeface="Source Sans Pro"/>
                <a:cs typeface="Source Sans Pro"/>
                <a:sym typeface="Source Sans Pro"/>
              </a:defRPr>
            </a:lvl6pPr>
            <a:lvl7pPr lvl="6" algn="r" rtl="0">
              <a:buNone/>
              <a:defRPr sz="1000">
                <a:solidFill>
                  <a:schemeClr val="dk2"/>
                </a:solidFill>
                <a:latin typeface="Source Sans Pro"/>
                <a:ea typeface="Source Sans Pro"/>
                <a:cs typeface="Source Sans Pro"/>
                <a:sym typeface="Source Sans Pro"/>
              </a:defRPr>
            </a:lvl7pPr>
            <a:lvl8pPr lvl="7" algn="r" rtl="0">
              <a:buNone/>
              <a:defRPr sz="1000">
                <a:solidFill>
                  <a:schemeClr val="dk2"/>
                </a:solidFill>
                <a:latin typeface="Source Sans Pro"/>
                <a:ea typeface="Source Sans Pro"/>
                <a:cs typeface="Source Sans Pro"/>
                <a:sym typeface="Source Sans Pro"/>
              </a:defRPr>
            </a:lvl8pPr>
            <a:lvl9pPr lvl="8" algn="r" rtl="0">
              <a:buNone/>
              <a:defRPr sz="1000">
                <a:solidFill>
                  <a:schemeClr val="dk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5" r:id="rId5"/>
    <p:sldLayoutId id="2147483666" r:id="rId6"/>
    <p:sldLayoutId id="2147483667"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okeeffe1@stanford.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mailto:web-accessibility@stanford.edu"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hyperlink" Target="https://stanfordcop.slack.com/archives/C2EE9458V" TargetMode="External"/><Relationship Id="rId5" Type="http://schemas.openxmlformats.org/officeDocument/2006/relationships/hyperlink" Target="https://soap.stanford.edu/" TargetMode="External"/><Relationship Id="rId4" Type="http://schemas.openxmlformats.org/officeDocument/2006/relationships/hyperlink" Target="https://soap.stanford.edu/events/upcoming-even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5"/>
          <p:cNvPicPr preferRelativeResize="0"/>
          <p:nvPr/>
        </p:nvPicPr>
        <p:blipFill rotWithShape="1">
          <a:blip r:embed="rId3">
            <a:alphaModFix amt="25000"/>
          </a:blip>
          <a:srcRect t="15102" b="15109"/>
          <a:stretch/>
        </p:blipFill>
        <p:spPr>
          <a:xfrm>
            <a:off x="0" y="885800"/>
            <a:ext cx="9144003" cy="4256412"/>
          </a:xfrm>
          <a:prstGeom prst="rect">
            <a:avLst/>
          </a:prstGeom>
          <a:noFill/>
          <a:ln>
            <a:noFill/>
          </a:ln>
        </p:spPr>
      </p:pic>
      <p:sp>
        <p:nvSpPr>
          <p:cNvPr id="121" name="Google Shape;121;p25"/>
          <p:cNvSpPr txBox="1">
            <a:spLocks noGrp="1"/>
          </p:cNvSpPr>
          <p:nvPr>
            <p:ph type="ctrTitle"/>
          </p:nvPr>
        </p:nvSpPr>
        <p:spPr>
          <a:xfrm>
            <a:off x="311708" y="1201775"/>
            <a:ext cx="8520600" cy="16624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000000"/>
                </a:solidFill>
              </a:rPr>
              <a:t>Top Accessibility Checks to Do on a Web Page</a:t>
            </a:r>
            <a:endParaRPr dirty="0">
              <a:solidFill>
                <a:srgbClr val="000000"/>
              </a:solidFill>
            </a:endParaRPr>
          </a:p>
        </p:txBody>
      </p:sp>
      <p:sp>
        <p:nvSpPr>
          <p:cNvPr id="122" name="Google Shape;122;p25"/>
          <p:cNvSpPr txBox="1">
            <a:spLocks noGrp="1"/>
          </p:cNvSpPr>
          <p:nvPr>
            <p:ph type="subTitle" idx="1"/>
          </p:nvPr>
        </p:nvSpPr>
        <p:spPr>
          <a:xfrm>
            <a:off x="311700" y="2817158"/>
            <a:ext cx="8520600" cy="174119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Clare O’Keeffe</a:t>
            </a:r>
          </a:p>
          <a:p>
            <a:pPr marL="0" lvl="0" indent="0" algn="ctr" rtl="0">
              <a:spcBef>
                <a:spcPts val="0"/>
              </a:spcBef>
              <a:spcAft>
                <a:spcPts val="0"/>
              </a:spcAft>
              <a:buNone/>
            </a:pPr>
            <a:r>
              <a:rPr lang="en" sz="2400" dirty="0">
                <a:solidFill>
                  <a:schemeClr val="tx1">
                    <a:lumMod val="65000"/>
                    <a:lumOff val="35000"/>
                  </a:schemeClr>
                </a:solidFill>
                <a:hlinkClick r:id="rId4">
                  <a:extLst>
                    <a:ext uri="{A12FA001-AC4F-418D-AE19-62706E023703}">
                      <ahyp:hlinkClr xmlns:ahyp="http://schemas.microsoft.com/office/drawing/2018/hyperlinkcolor" val="tx"/>
                    </a:ext>
                  </a:extLst>
                </a:hlinkClick>
              </a:rPr>
              <a:t>okeeffe1@stanford.edu</a:t>
            </a:r>
            <a:r>
              <a:rPr lang="en" sz="2400" dirty="0">
                <a:solidFill>
                  <a:schemeClr val="tx1">
                    <a:lumMod val="65000"/>
                    <a:lumOff val="35000"/>
                  </a:schemeClr>
                </a:solidFill>
              </a:rPr>
              <a:t> </a:t>
            </a:r>
          </a:p>
          <a:p>
            <a:pPr marL="0" lvl="0" indent="0" algn="ctr" rtl="0">
              <a:spcBef>
                <a:spcPts val="0"/>
              </a:spcBef>
              <a:spcAft>
                <a:spcPts val="0"/>
              </a:spcAft>
              <a:buNone/>
            </a:pPr>
            <a:r>
              <a:rPr lang="en" sz="2400" dirty="0">
                <a:solidFill>
                  <a:schemeClr val="tx1">
                    <a:lumMod val="65000"/>
                    <a:lumOff val="35000"/>
                  </a:schemeClr>
                </a:solidFill>
              </a:rPr>
              <a:t>Digital Accessibility Consulting Engineer</a:t>
            </a:r>
            <a:endParaRPr sz="2400" dirty="0">
              <a:solidFill>
                <a:schemeClr val="tx1">
                  <a:lumMod val="65000"/>
                  <a:lumOff val="35000"/>
                </a:schemeClr>
              </a:solidFill>
            </a:endParaRPr>
          </a:p>
          <a:p>
            <a:pPr marL="0" lvl="0" indent="0" algn="ctr" rtl="0">
              <a:spcBef>
                <a:spcPts val="0"/>
              </a:spcBef>
              <a:spcAft>
                <a:spcPts val="0"/>
              </a:spcAft>
              <a:buNone/>
            </a:pPr>
            <a:r>
              <a:rPr lang="en" sz="2400" dirty="0"/>
              <a:t>Stanford Online Accessibility Program (SOAP)</a:t>
            </a:r>
            <a:endParaRPr sz="2400"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123" name="Google Shape;123;p25"/>
          <p:cNvSpPr txBox="1">
            <a:spLocks noGrp="1"/>
          </p:cNvSpPr>
          <p:nvPr>
            <p:ph type="subTitle" idx="2"/>
          </p:nvPr>
        </p:nvSpPr>
        <p:spPr>
          <a:xfrm>
            <a:off x="1621425" y="499449"/>
            <a:ext cx="5705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b="0" dirty="0"/>
              <a:t>Digital Accessibility</a:t>
            </a:r>
            <a:endParaRPr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53949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Resize Text</a:t>
            </a:r>
            <a:endParaRPr dirty="0"/>
          </a:p>
        </p:txBody>
      </p:sp>
      <p:sp>
        <p:nvSpPr>
          <p:cNvPr id="244" name="Google Shape;244;p38"/>
          <p:cNvSpPr txBox="1">
            <a:spLocks noGrp="1"/>
          </p:cNvSpPr>
          <p:nvPr>
            <p:ph type="body" idx="1"/>
          </p:nvPr>
        </p:nvSpPr>
        <p:spPr>
          <a:xfrm>
            <a:off x="539499" y="1152475"/>
            <a:ext cx="4700469" cy="3416400"/>
          </a:xfrm>
          <a:prstGeom prst="rect">
            <a:avLst/>
          </a:prstGeom>
        </p:spPr>
        <p:txBody>
          <a:bodyPr spcFirstLastPara="1" wrap="square" lIns="91425" tIns="91425" rIns="91425" bIns="91425" anchor="t" anchorCtr="0">
            <a:noAutofit/>
          </a:bodyPr>
          <a:lstStyle/>
          <a:p>
            <a:pPr marL="0" indent="0">
              <a:lnSpc>
                <a:spcPct val="150000"/>
              </a:lnSpc>
              <a:buClr>
                <a:schemeClr val="dk1"/>
              </a:buClr>
              <a:buSzPts val="1100"/>
              <a:buNone/>
            </a:pPr>
            <a:r>
              <a:rPr lang="en-US" dirty="0"/>
              <a:t>Text must resize and content should reflow as needed when using browser zoom. </a:t>
            </a:r>
          </a:p>
          <a:p>
            <a:pPr marL="0" indent="0">
              <a:lnSpc>
                <a:spcPct val="150000"/>
              </a:lnSpc>
              <a:buClr>
                <a:schemeClr val="dk1"/>
              </a:buClr>
              <a:buSzPts val="1100"/>
              <a:buNone/>
            </a:pPr>
            <a:endParaRPr lang="en-US" dirty="0"/>
          </a:p>
          <a:p>
            <a:pPr marL="0" indent="0">
              <a:lnSpc>
                <a:spcPct val="150000"/>
              </a:lnSpc>
              <a:buClr>
                <a:schemeClr val="dk1"/>
              </a:buClr>
              <a:buSzPts val="1100"/>
              <a:buNone/>
            </a:pPr>
            <a:r>
              <a:rPr lang="en-US" dirty="0"/>
              <a:t>Set your browser window to 1280 pixels wide and zoom in on the page to 200% using </a:t>
            </a:r>
            <a:r>
              <a:rPr lang="en-US" b="1" dirty="0"/>
              <a:t>Ctrl +</a:t>
            </a:r>
            <a:r>
              <a:rPr lang="en-US" dirty="0"/>
              <a:t> on Windows or </a:t>
            </a:r>
            <a:r>
              <a:rPr lang="en-US" b="1" dirty="0"/>
              <a:t>Command +</a:t>
            </a:r>
            <a:r>
              <a:rPr lang="en-US" dirty="0"/>
              <a:t> on Mac. </a:t>
            </a:r>
          </a:p>
          <a:p>
            <a:pPr marL="0" indent="0">
              <a:lnSpc>
                <a:spcPct val="150000"/>
              </a:lnSpc>
              <a:buClr>
                <a:schemeClr val="dk1"/>
              </a:buClr>
              <a:buSzPts val="1100"/>
              <a:buNone/>
            </a:pPr>
            <a:endParaRPr lang="en-US" dirty="0"/>
          </a:p>
          <a:p>
            <a:pPr marL="0" indent="0">
              <a:lnSpc>
                <a:spcPct val="150000"/>
              </a:lnSpc>
              <a:buClr>
                <a:schemeClr val="dk1"/>
              </a:buClr>
              <a:buSzPts val="1100"/>
              <a:buNone/>
            </a:pPr>
            <a:r>
              <a:rPr lang="en-US" dirty="0"/>
              <a:t>If the text does not resize or content gets cut off and is no longer usable, this is an accessibility issue.</a:t>
            </a:r>
          </a:p>
        </p:txBody>
      </p:sp>
      <p:pic>
        <p:nvPicPr>
          <p:cNvPr id="3" name="Picture 2" descr="WAI website shown at full size">
            <a:extLst>
              <a:ext uri="{FF2B5EF4-FFF2-40B4-BE49-F238E27FC236}">
                <a16:creationId xmlns:a16="http://schemas.microsoft.com/office/drawing/2014/main" id="{980E868E-522A-4BA2-A3A1-7B933EC08E93}"/>
              </a:ext>
            </a:extLst>
          </p:cNvPr>
          <p:cNvPicPr>
            <a:picLocks noChangeAspect="1"/>
          </p:cNvPicPr>
          <p:nvPr/>
        </p:nvPicPr>
        <p:blipFill>
          <a:blip r:embed="rId3"/>
          <a:stretch>
            <a:fillRect/>
          </a:stretch>
        </p:blipFill>
        <p:spPr>
          <a:xfrm>
            <a:off x="5239968" y="212348"/>
            <a:ext cx="3820128" cy="2359402"/>
          </a:xfrm>
          <a:prstGeom prst="rect">
            <a:avLst/>
          </a:prstGeom>
          <a:effectLst>
            <a:outerShdw blurRad="63500" sx="102000" sy="102000" algn="ctr" rotWithShape="0">
              <a:prstClr val="black">
                <a:alpha val="40000"/>
              </a:prstClr>
            </a:outerShdw>
          </a:effectLst>
        </p:spPr>
      </p:pic>
      <p:pic>
        <p:nvPicPr>
          <p:cNvPr id="5" name="Picture 4" descr="WAI website when zoomed to 200%">
            <a:extLst>
              <a:ext uri="{FF2B5EF4-FFF2-40B4-BE49-F238E27FC236}">
                <a16:creationId xmlns:a16="http://schemas.microsoft.com/office/drawing/2014/main" id="{96780D24-0DE6-4FCF-90BC-856438A3AE3A}"/>
              </a:ext>
            </a:extLst>
          </p:cNvPr>
          <p:cNvPicPr>
            <a:picLocks noChangeAspect="1"/>
          </p:cNvPicPr>
          <p:nvPr/>
        </p:nvPicPr>
        <p:blipFill>
          <a:blip r:embed="rId4"/>
          <a:stretch>
            <a:fillRect/>
          </a:stretch>
        </p:blipFill>
        <p:spPr>
          <a:xfrm>
            <a:off x="5735115" y="2675540"/>
            <a:ext cx="2962033" cy="216051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53953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53949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Check for Images of Text</a:t>
            </a:r>
            <a:endParaRPr dirty="0"/>
          </a:p>
        </p:txBody>
      </p:sp>
      <p:sp>
        <p:nvSpPr>
          <p:cNvPr id="244" name="Google Shape;244;p38"/>
          <p:cNvSpPr txBox="1">
            <a:spLocks noGrp="1"/>
          </p:cNvSpPr>
          <p:nvPr>
            <p:ph type="body" idx="1"/>
          </p:nvPr>
        </p:nvSpPr>
        <p:spPr>
          <a:xfrm>
            <a:off x="539499" y="1152475"/>
            <a:ext cx="4617717" cy="3416400"/>
          </a:xfrm>
          <a:prstGeom prst="rect">
            <a:avLst/>
          </a:prstGeom>
        </p:spPr>
        <p:txBody>
          <a:bodyPr spcFirstLastPara="1" wrap="square" lIns="91425" tIns="91425" rIns="91425" bIns="91425" anchor="t" anchorCtr="0">
            <a:noAutofit/>
          </a:bodyPr>
          <a:lstStyle/>
          <a:p>
            <a:pPr marL="0" indent="0">
              <a:lnSpc>
                <a:spcPct val="150000"/>
              </a:lnSpc>
              <a:buClr>
                <a:schemeClr val="dk1"/>
              </a:buClr>
              <a:buSzPts val="1100"/>
              <a:buNone/>
            </a:pPr>
            <a:r>
              <a:rPr lang="en-US" dirty="0"/>
              <a:t>Images of text can lead to accessibility issues by restricting individuals from customizing the text size, color, and font to support their needs.</a:t>
            </a:r>
          </a:p>
          <a:p>
            <a:pPr marL="0" indent="0">
              <a:lnSpc>
                <a:spcPct val="150000"/>
              </a:lnSpc>
              <a:buClr>
                <a:schemeClr val="dk1"/>
              </a:buClr>
              <a:buSzPts val="1100"/>
              <a:buNone/>
            </a:pPr>
            <a:endParaRPr lang="en-US" dirty="0"/>
          </a:p>
          <a:p>
            <a:pPr marL="0" indent="0">
              <a:lnSpc>
                <a:spcPct val="150000"/>
              </a:lnSpc>
              <a:buClr>
                <a:schemeClr val="dk1"/>
              </a:buClr>
              <a:buSzPts val="1100"/>
              <a:buNone/>
            </a:pPr>
            <a:r>
              <a:rPr lang="en-US" dirty="0"/>
              <a:t>To test for images of text run WAVE and toggle the </a:t>
            </a:r>
            <a:r>
              <a:rPr lang="en-US" b="1" dirty="0"/>
              <a:t>Styles</a:t>
            </a:r>
            <a:r>
              <a:rPr lang="en-US" dirty="0"/>
              <a:t> button to </a:t>
            </a:r>
            <a:r>
              <a:rPr lang="en-US" b="1" dirty="0"/>
              <a:t>OFF</a:t>
            </a:r>
            <a:r>
              <a:rPr lang="en-US" dirty="0"/>
              <a:t>. Text that does not change in appearance indicates that the text is inside an image. </a:t>
            </a:r>
          </a:p>
        </p:txBody>
      </p:sp>
      <p:pic>
        <p:nvPicPr>
          <p:cNvPr id="4" name="Picture 3" descr="links created with images that begin to pixelate when zoomed">
            <a:extLst>
              <a:ext uri="{FF2B5EF4-FFF2-40B4-BE49-F238E27FC236}">
                <a16:creationId xmlns:a16="http://schemas.microsoft.com/office/drawing/2014/main" id="{EE8469C5-A86E-4D08-AFD0-6530B2691A03}"/>
              </a:ext>
            </a:extLst>
          </p:cNvPr>
          <p:cNvPicPr>
            <a:picLocks noChangeAspect="1"/>
          </p:cNvPicPr>
          <p:nvPr/>
        </p:nvPicPr>
        <p:blipFill>
          <a:blip r:embed="rId3"/>
          <a:stretch>
            <a:fillRect/>
          </a:stretch>
        </p:blipFill>
        <p:spPr>
          <a:xfrm>
            <a:off x="5735708" y="1017725"/>
            <a:ext cx="2938512" cy="26862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48046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53949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Review Audio and Video</a:t>
            </a:r>
            <a:endParaRPr dirty="0"/>
          </a:p>
        </p:txBody>
      </p:sp>
      <p:sp>
        <p:nvSpPr>
          <p:cNvPr id="244" name="Google Shape;244;p38"/>
          <p:cNvSpPr txBox="1">
            <a:spLocks noGrp="1"/>
          </p:cNvSpPr>
          <p:nvPr>
            <p:ph type="body" idx="1"/>
          </p:nvPr>
        </p:nvSpPr>
        <p:spPr>
          <a:xfrm>
            <a:off x="539499" y="1152475"/>
            <a:ext cx="7829090" cy="3416400"/>
          </a:xfrm>
          <a:prstGeom prst="rect">
            <a:avLst/>
          </a:prstGeom>
        </p:spPr>
        <p:txBody>
          <a:bodyPr spcFirstLastPara="1" wrap="square" lIns="91425" tIns="91425" rIns="91425" bIns="91425" anchor="t" anchorCtr="0">
            <a:noAutofit/>
          </a:bodyPr>
          <a:lstStyle/>
          <a:p>
            <a:pPr marL="285750" indent="-285750">
              <a:lnSpc>
                <a:spcPct val="150000"/>
              </a:lnSpc>
              <a:buClr>
                <a:schemeClr val="dk1"/>
              </a:buClr>
              <a:buSzPts val="1100"/>
            </a:pPr>
            <a:r>
              <a:rPr lang="en-US" dirty="0"/>
              <a:t>Audio-only presentations must have a transcript alternative.</a:t>
            </a:r>
          </a:p>
          <a:p>
            <a:pPr marL="285750" indent="-285750">
              <a:lnSpc>
                <a:spcPct val="150000"/>
              </a:lnSpc>
              <a:buClr>
                <a:schemeClr val="dk1"/>
              </a:buClr>
              <a:buSzPts val="1100"/>
            </a:pPr>
            <a:r>
              <a:rPr lang="en-US" dirty="0"/>
              <a:t>Video-only presentations must have a text transcript or audio track alternative.</a:t>
            </a:r>
          </a:p>
          <a:p>
            <a:pPr marL="285750" indent="-285750">
              <a:lnSpc>
                <a:spcPct val="150000"/>
              </a:lnSpc>
              <a:buClr>
                <a:schemeClr val="dk1"/>
              </a:buClr>
              <a:buSzPts val="1100"/>
            </a:pPr>
            <a:r>
              <a:rPr lang="en-US" dirty="0"/>
              <a:t>Video that contains audio must have synchronized captions.</a:t>
            </a:r>
          </a:p>
          <a:p>
            <a:pPr marL="285750" indent="-285750">
              <a:lnSpc>
                <a:spcPct val="150000"/>
              </a:lnSpc>
              <a:buClr>
                <a:schemeClr val="dk1"/>
              </a:buClr>
              <a:buSzPts val="1100"/>
            </a:pPr>
            <a:r>
              <a:rPr lang="en-US" dirty="0"/>
              <a:t>Video content that is complex and contains details not communicated through the narration will also need audio descriptions. </a:t>
            </a:r>
          </a:p>
          <a:p>
            <a:pPr marL="285750" indent="-285750">
              <a:lnSpc>
                <a:spcPct val="150000"/>
              </a:lnSpc>
              <a:buClr>
                <a:schemeClr val="dk1"/>
              </a:buClr>
              <a:buSzPts val="1100"/>
            </a:pPr>
            <a:r>
              <a:rPr lang="en-US" dirty="0"/>
              <a:t>Audio should not play automatically on page load.</a:t>
            </a:r>
          </a:p>
          <a:p>
            <a:pPr marL="285750" indent="-285750">
              <a:lnSpc>
                <a:spcPct val="150000"/>
              </a:lnSpc>
              <a:buClr>
                <a:schemeClr val="dk1"/>
              </a:buClr>
              <a:buSzPts val="1100"/>
            </a:pPr>
            <a:r>
              <a:rPr lang="en-US" dirty="0"/>
              <a:t>Media players must be keyboard accessible.</a:t>
            </a:r>
          </a:p>
        </p:txBody>
      </p:sp>
    </p:spTree>
    <p:extLst>
      <p:ext uri="{BB962C8B-B14F-4D97-AF65-F5344CB8AC3E}">
        <p14:creationId xmlns:p14="http://schemas.microsoft.com/office/powerpoint/2010/main" val="1798160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9"/>
          <p:cNvSpPr txBox="1">
            <a:spLocks noGrp="1"/>
          </p:cNvSpPr>
          <p:nvPr>
            <p:ph type="title"/>
          </p:nvPr>
        </p:nvSpPr>
        <p:spPr>
          <a:xfrm>
            <a:off x="303075" y="2200350"/>
            <a:ext cx="7336200" cy="49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Discussion / Questions</a:t>
            </a:r>
            <a:endParaRPr dirty="0"/>
          </a:p>
        </p:txBody>
      </p:sp>
      <p:sp>
        <p:nvSpPr>
          <p:cNvPr id="251" name="Google Shape;251;p39"/>
          <p:cNvSpPr txBox="1">
            <a:spLocks noGrp="1"/>
          </p:cNvSpPr>
          <p:nvPr>
            <p:ph type="subTitle" idx="1"/>
          </p:nvPr>
        </p:nvSpPr>
        <p:spPr>
          <a:xfrm>
            <a:off x="303075" y="2859150"/>
            <a:ext cx="5125500" cy="73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5"/>
          <p:cNvSpPr txBox="1">
            <a:spLocks noGrp="1"/>
          </p:cNvSpPr>
          <p:nvPr>
            <p:ph type="title"/>
          </p:nvPr>
        </p:nvSpPr>
        <p:spPr>
          <a:xfrm>
            <a:off x="303075" y="2200350"/>
            <a:ext cx="7336200" cy="49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Continue Learning and Discussing!</a:t>
            </a:r>
            <a:endParaRPr dirty="0"/>
          </a:p>
        </p:txBody>
      </p:sp>
      <p:sp>
        <p:nvSpPr>
          <p:cNvPr id="428" name="Google Shape;428;p65"/>
          <p:cNvSpPr txBox="1">
            <a:spLocks noGrp="1"/>
          </p:cNvSpPr>
          <p:nvPr>
            <p:ph type="subTitle" idx="1"/>
          </p:nvPr>
        </p:nvSpPr>
        <p:spPr>
          <a:xfrm>
            <a:off x="303072" y="2859150"/>
            <a:ext cx="8558539" cy="1363226"/>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dirty="0"/>
              <a:t>Email the SOAP team: </a:t>
            </a:r>
            <a:r>
              <a:rPr lang="en" u="sng" dirty="0">
                <a:solidFill>
                  <a:schemeClr val="bg1">
                    <a:lumMod val="95000"/>
                  </a:schemeClr>
                </a:solidFill>
                <a:hlinkClick r:id="rId3">
                  <a:extLst>
                    <a:ext uri="{A12FA001-AC4F-418D-AE19-62706E023703}">
                      <ahyp:hlinkClr xmlns:ahyp="http://schemas.microsoft.com/office/drawing/2018/hyperlinkcolor" val="tx"/>
                    </a:ext>
                  </a:extLst>
                </a:hlinkClick>
              </a:rPr>
              <a:t>web-accessibility@stanford.edu</a:t>
            </a:r>
            <a:r>
              <a:rPr lang="en" u="sng" dirty="0">
                <a:solidFill>
                  <a:schemeClr val="bg1"/>
                </a:solidFill>
              </a:rPr>
              <a:t>  </a:t>
            </a:r>
          </a:p>
          <a:p>
            <a:pPr marL="285750" indent="-285750">
              <a:buFont typeface="Arial" panose="020B0604020202020204" pitchFamily="34" charset="0"/>
              <a:buChar char="•"/>
            </a:pPr>
            <a:r>
              <a:rPr lang="en-US" dirty="0">
                <a:solidFill>
                  <a:schemeClr val="bg1"/>
                </a:solidFill>
              </a:rPr>
              <a:t>Join our </a:t>
            </a:r>
            <a:r>
              <a:rPr lang="en-US" dirty="0">
                <a:solidFill>
                  <a:schemeClr val="bg1">
                    <a:lumMod val="95000"/>
                  </a:schemeClr>
                </a:solidFill>
                <a:hlinkClick r:id="rId4">
                  <a:extLst>
                    <a:ext uri="{A12FA001-AC4F-418D-AE19-62706E023703}">
                      <ahyp:hlinkClr xmlns:ahyp="http://schemas.microsoft.com/office/drawing/2018/hyperlinkcolor" val="tx"/>
                    </a:ext>
                  </a:extLst>
                </a:hlinkClick>
              </a:rPr>
              <a:t>weekly accessibility office hours</a:t>
            </a:r>
            <a:r>
              <a:rPr lang="en-US" dirty="0">
                <a:solidFill>
                  <a:schemeClr val="bg1"/>
                </a:solidFill>
              </a:rPr>
              <a:t>, Tuesdays at 11:00</a:t>
            </a:r>
            <a:endParaRPr lang="en" u="sng" dirty="0">
              <a:solidFill>
                <a:schemeClr val="bg1">
                  <a:lumMod val="95000"/>
                </a:schemeClr>
              </a:solidFill>
            </a:endParaRPr>
          </a:p>
          <a:p>
            <a:pPr marL="285750" lvl="0" indent="-285750" algn="l" rtl="0">
              <a:spcBef>
                <a:spcPts val="0"/>
              </a:spcBef>
              <a:spcAft>
                <a:spcPts val="0"/>
              </a:spcAft>
              <a:buFont typeface="Arial" panose="020B0604020202020204" pitchFamily="34" charset="0"/>
              <a:buChar char="•"/>
            </a:pPr>
            <a:r>
              <a:rPr lang="en-US" dirty="0">
                <a:solidFill>
                  <a:schemeClr val="bg1"/>
                </a:solidFill>
              </a:rPr>
              <a:t>Visit Our Website: </a:t>
            </a:r>
            <a:r>
              <a:rPr lang="en" u="sng" dirty="0">
                <a:solidFill>
                  <a:schemeClr val="bg1"/>
                </a:solidFill>
                <a:hlinkClick r:id="rId5">
                  <a:extLst>
                    <a:ext uri="{A12FA001-AC4F-418D-AE19-62706E023703}">
                      <ahyp:hlinkClr xmlns:ahyp="http://schemas.microsoft.com/office/drawing/2018/hyperlinkcolor" val="tx"/>
                    </a:ext>
                  </a:extLst>
                </a:hlinkClick>
              </a:rPr>
              <a:t>soap.stanford.edu</a:t>
            </a:r>
            <a:r>
              <a:rPr lang="en" dirty="0">
                <a:solidFill>
                  <a:schemeClr val="bg1"/>
                </a:solidFill>
              </a:rPr>
              <a:t> (Re-design and more content coming soon!)</a:t>
            </a:r>
          </a:p>
          <a:p>
            <a:pPr marL="285750" lvl="0" indent="-285750" algn="l" rtl="0">
              <a:spcBef>
                <a:spcPts val="0"/>
              </a:spcBef>
              <a:spcAft>
                <a:spcPts val="0"/>
              </a:spcAft>
              <a:buFont typeface="Arial" panose="020B0604020202020204" pitchFamily="34" charset="0"/>
              <a:buChar char="•"/>
            </a:pPr>
            <a:r>
              <a:rPr lang="en" dirty="0">
                <a:solidFill>
                  <a:schemeClr val="bg1"/>
                </a:solidFill>
              </a:rPr>
              <a:t>Join the </a:t>
            </a:r>
            <a:r>
              <a:rPr lang="en" dirty="0">
                <a:solidFill>
                  <a:schemeClr val="bg1">
                    <a:lumMod val="95000"/>
                  </a:schemeClr>
                </a:solidFill>
                <a:hlinkClick r:id="rId6">
                  <a:extLst>
                    <a:ext uri="{A12FA001-AC4F-418D-AE19-62706E023703}">
                      <ahyp:hlinkClr xmlns:ahyp="http://schemas.microsoft.com/office/drawing/2018/hyperlinkcolor" val="tx"/>
                    </a:ext>
                  </a:extLst>
                </a:hlinkClick>
              </a:rPr>
              <a:t>#accessible-it Slack Community of Practice</a:t>
            </a:r>
            <a:r>
              <a:rPr lang="en" dirty="0">
                <a:solidFill>
                  <a:schemeClr val="bg1">
                    <a:lumMod val="95000"/>
                  </a:schemeClr>
                </a:solidFill>
              </a:rPr>
              <a:t> for collaborative discussions</a:t>
            </a:r>
            <a:endParaRPr lang="en" u="sng" dirty="0">
              <a:solidFill>
                <a:schemeClr val="bg1">
                  <a:lumMod val="95000"/>
                </a:schemeClr>
              </a:solidFill>
            </a:endParaRPr>
          </a:p>
          <a:p>
            <a:pPr marL="0" lvl="0" indent="0" algn="l" rtl="0">
              <a:spcBef>
                <a:spcPts val="1600"/>
              </a:spcBef>
              <a:spcAft>
                <a:spcPts val="0"/>
              </a:spcAft>
              <a:buNone/>
            </a:pPr>
            <a:endParaRPr dirty="0">
              <a:solidFill>
                <a:schemeClr val="bg1"/>
              </a:solidFill>
            </a:endParaRPr>
          </a:p>
          <a:p>
            <a:pPr marL="0" lvl="0" indent="0" algn="l" rtl="0">
              <a:spcBef>
                <a:spcPts val="1600"/>
              </a:spcBef>
              <a:spcAft>
                <a:spcPts val="16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53949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Why Check Accessibility?</a:t>
            </a:r>
            <a:endParaRPr dirty="0"/>
          </a:p>
        </p:txBody>
      </p:sp>
      <p:sp>
        <p:nvSpPr>
          <p:cNvPr id="244" name="Google Shape;244;p38"/>
          <p:cNvSpPr txBox="1">
            <a:spLocks noGrp="1"/>
          </p:cNvSpPr>
          <p:nvPr>
            <p:ph type="body" idx="1"/>
          </p:nvPr>
        </p:nvSpPr>
        <p:spPr>
          <a:xfrm>
            <a:off x="539500" y="1152475"/>
            <a:ext cx="7909556" cy="3416400"/>
          </a:xfrm>
          <a:prstGeom prst="rect">
            <a:avLst/>
          </a:prstGeom>
        </p:spPr>
        <p:txBody>
          <a:bodyPr spcFirstLastPara="1" wrap="square" lIns="91425" tIns="91425" rIns="91425" bIns="91425" anchor="t" anchorCtr="0">
            <a:noAutofit/>
          </a:bodyPr>
          <a:lstStyle/>
          <a:p>
            <a:pPr marL="0" indent="0">
              <a:spcAft>
                <a:spcPts val="1200"/>
              </a:spcAft>
              <a:buClr>
                <a:schemeClr val="dk1"/>
              </a:buClr>
              <a:buSzPts val="1100"/>
              <a:buNone/>
            </a:pPr>
            <a:r>
              <a:rPr lang="en-US" dirty="0"/>
              <a:t>Ensures your site is usable by the widest amount of people with varying abilities. Disabilities can exist from birth or come about through illness, accident, or aging. Some may be temporary or situational.</a:t>
            </a:r>
          </a:p>
          <a:p>
            <a:pPr marL="0" indent="0">
              <a:spcAft>
                <a:spcPts val="1200"/>
              </a:spcAft>
              <a:buClr>
                <a:schemeClr val="dk1"/>
              </a:buClr>
              <a:buSzPts val="1100"/>
              <a:buNone/>
            </a:pPr>
            <a:r>
              <a:rPr lang="en-US" dirty="0"/>
              <a:t>Accessible and inclusive design benefits everyone!</a:t>
            </a:r>
          </a:p>
          <a:p>
            <a:pPr marL="0" indent="0">
              <a:spcAft>
                <a:spcPts val="1200"/>
              </a:spcAft>
              <a:buClr>
                <a:schemeClr val="dk1"/>
              </a:buClr>
              <a:buSzPts val="1100"/>
              <a:buNone/>
            </a:pPr>
            <a:r>
              <a:rPr lang="en-US" dirty="0"/>
              <a:t>Checking for accessibility will help the following populations (and more) successfully interact with a site:</a:t>
            </a:r>
          </a:p>
          <a:p>
            <a:pPr marL="285750" indent="-285750">
              <a:buClr>
                <a:schemeClr val="dk1"/>
              </a:buClr>
              <a:buSzPts val="1100"/>
            </a:pPr>
            <a:r>
              <a:rPr lang="en-US" dirty="0"/>
              <a:t>Users who are blind</a:t>
            </a:r>
          </a:p>
          <a:p>
            <a:pPr marL="285750" indent="-285750">
              <a:buClr>
                <a:schemeClr val="dk1"/>
              </a:buClr>
              <a:buSzPts val="1100"/>
            </a:pPr>
            <a:r>
              <a:rPr lang="en-US" dirty="0"/>
              <a:t>Users with low vision, color blindness</a:t>
            </a:r>
          </a:p>
          <a:p>
            <a:pPr marL="285750" indent="-285750">
              <a:buClr>
                <a:schemeClr val="dk1"/>
              </a:buClr>
              <a:buSzPts val="1100"/>
            </a:pPr>
            <a:r>
              <a:rPr lang="en-US" dirty="0"/>
              <a:t>Users who are deaf</a:t>
            </a:r>
          </a:p>
          <a:p>
            <a:pPr marL="285750" indent="-285750">
              <a:buClr>
                <a:schemeClr val="dk1"/>
              </a:buClr>
              <a:buSzPts val="1100"/>
            </a:pPr>
            <a:r>
              <a:rPr lang="en-US" dirty="0"/>
              <a:t>Users who cannot easily control a mouse due to physical disabilities</a:t>
            </a:r>
          </a:p>
          <a:p>
            <a:pPr marL="285750" indent="-285750">
              <a:buClr>
                <a:schemeClr val="dk1"/>
              </a:buClr>
              <a:buSzPts val="1100"/>
            </a:pPr>
            <a:r>
              <a:rPr lang="en-US" dirty="0"/>
              <a:t>Users with cognitive, learning, and neurological disabilities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53949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Run an Automated Checker</a:t>
            </a:r>
            <a:endParaRPr dirty="0"/>
          </a:p>
        </p:txBody>
      </p:sp>
      <p:sp>
        <p:nvSpPr>
          <p:cNvPr id="244" name="Google Shape;244;p38"/>
          <p:cNvSpPr txBox="1">
            <a:spLocks noGrp="1"/>
          </p:cNvSpPr>
          <p:nvPr>
            <p:ph type="body" idx="1"/>
          </p:nvPr>
        </p:nvSpPr>
        <p:spPr>
          <a:xfrm>
            <a:off x="539499" y="1152475"/>
            <a:ext cx="8187641" cy="3416400"/>
          </a:xfrm>
          <a:prstGeom prst="rect">
            <a:avLst/>
          </a:prstGeom>
        </p:spPr>
        <p:txBody>
          <a:bodyPr spcFirstLastPara="1" wrap="square" lIns="91425" tIns="91425" rIns="91425" bIns="91425" anchor="t" anchorCtr="0">
            <a:noAutofit/>
          </a:bodyPr>
          <a:lstStyle/>
          <a:p>
            <a:pPr marL="0" indent="0">
              <a:lnSpc>
                <a:spcPct val="150000"/>
              </a:lnSpc>
              <a:buClr>
                <a:schemeClr val="dk1"/>
              </a:buClr>
              <a:buSzPts val="1100"/>
              <a:buNone/>
            </a:pPr>
            <a:r>
              <a:rPr lang="en-US" dirty="0"/>
              <a:t>WAVE, Accessibility Insights for Web, axe, Access Assistant – all free browser extension tools for checking the accessibility of a webpage. If there are errors in the results, then there are accessibility issues on the page.</a:t>
            </a:r>
          </a:p>
        </p:txBody>
      </p:sp>
      <p:pic>
        <p:nvPicPr>
          <p:cNvPr id="5" name="Graphic 4" descr="WAVE logo">
            <a:extLst>
              <a:ext uri="{FF2B5EF4-FFF2-40B4-BE49-F238E27FC236}">
                <a16:creationId xmlns:a16="http://schemas.microsoft.com/office/drawing/2014/main" id="{FA11BCFB-D0FC-4077-BAA6-1546E17C9F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9562" y="2115390"/>
            <a:ext cx="1733550" cy="657225"/>
          </a:xfrm>
          <a:prstGeom prst="rect">
            <a:avLst/>
          </a:prstGeom>
        </p:spPr>
      </p:pic>
      <p:pic>
        <p:nvPicPr>
          <p:cNvPr id="7" name="Graphic 6" descr="Microsoft">
            <a:extLst>
              <a:ext uri="{FF2B5EF4-FFF2-40B4-BE49-F238E27FC236}">
                <a16:creationId xmlns:a16="http://schemas.microsoft.com/office/drawing/2014/main" id="{3CEA98BB-50C4-42B6-BCEB-325AFD1076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11629" y="2178703"/>
            <a:ext cx="466814" cy="443473"/>
          </a:xfrm>
          <a:prstGeom prst="rect">
            <a:avLst/>
          </a:prstGeom>
        </p:spPr>
      </p:pic>
      <p:sp>
        <p:nvSpPr>
          <p:cNvPr id="11" name="TextBox 10">
            <a:extLst>
              <a:ext uri="{FF2B5EF4-FFF2-40B4-BE49-F238E27FC236}">
                <a16:creationId xmlns:a16="http://schemas.microsoft.com/office/drawing/2014/main" id="{D2B43088-1BD3-4C15-9C5F-E1D3210FA1A7}"/>
              </a:ext>
            </a:extLst>
          </p:cNvPr>
          <p:cNvSpPr txBox="1"/>
          <p:nvPr/>
        </p:nvSpPr>
        <p:spPr>
          <a:xfrm>
            <a:off x="4882592" y="2263973"/>
            <a:ext cx="1949824" cy="307777"/>
          </a:xfrm>
          <a:prstGeom prst="rect">
            <a:avLst/>
          </a:prstGeom>
          <a:noFill/>
        </p:spPr>
        <p:txBody>
          <a:bodyPr wrap="square">
            <a:spAutoFit/>
          </a:bodyPr>
          <a:lstStyle/>
          <a:p>
            <a:r>
              <a:rPr lang="en-US" dirty="0">
                <a:solidFill>
                  <a:schemeClr val="bg2"/>
                </a:solidFill>
              </a:rPr>
              <a:t>Accessibility Insights</a:t>
            </a:r>
          </a:p>
        </p:txBody>
      </p:sp>
      <p:pic>
        <p:nvPicPr>
          <p:cNvPr id="10" name="Picture 9" descr="axe">
            <a:extLst>
              <a:ext uri="{FF2B5EF4-FFF2-40B4-BE49-F238E27FC236}">
                <a16:creationId xmlns:a16="http://schemas.microsoft.com/office/drawing/2014/main" id="{01BE9D51-2D49-4669-9B8A-2D8D8BCBC506}"/>
              </a:ext>
            </a:extLst>
          </p:cNvPr>
          <p:cNvPicPr>
            <a:picLocks noChangeAspect="1"/>
          </p:cNvPicPr>
          <p:nvPr/>
        </p:nvPicPr>
        <p:blipFill>
          <a:blip r:embed="rId7"/>
          <a:stretch>
            <a:fillRect/>
          </a:stretch>
        </p:blipFill>
        <p:spPr>
          <a:xfrm>
            <a:off x="2243290" y="2985560"/>
            <a:ext cx="1219200" cy="1219200"/>
          </a:xfrm>
          <a:prstGeom prst="rect">
            <a:avLst/>
          </a:prstGeom>
        </p:spPr>
      </p:pic>
      <p:sp>
        <p:nvSpPr>
          <p:cNvPr id="16" name="TextBox 15">
            <a:extLst>
              <a:ext uri="{FF2B5EF4-FFF2-40B4-BE49-F238E27FC236}">
                <a16:creationId xmlns:a16="http://schemas.microsoft.com/office/drawing/2014/main" id="{05B88D5B-5917-4043-B4C2-95E2309FE9F4}"/>
              </a:ext>
            </a:extLst>
          </p:cNvPr>
          <p:cNvSpPr txBox="1"/>
          <p:nvPr/>
        </p:nvSpPr>
        <p:spPr>
          <a:xfrm>
            <a:off x="1763958" y="4050871"/>
            <a:ext cx="2204758" cy="307777"/>
          </a:xfrm>
          <a:prstGeom prst="rect">
            <a:avLst/>
          </a:prstGeom>
          <a:noFill/>
        </p:spPr>
        <p:txBody>
          <a:bodyPr wrap="square">
            <a:spAutoFit/>
          </a:bodyPr>
          <a:lstStyle/>
          <a:p>
            <a:r>
              <a:rPr lang="en-US" dirty="0">
                <a:solidFill>
                  <a:schemeClr val="bg2"/>
                </a:solidFill>
              </a:rPr>
              <a:t>Web Accessibility Testing</a:t>
            </a:r>
          </a:p>
        </p:txBody>
      </p:sp>
      <p:pic>
        <p:nvPicPr>
          <p:cNvPr id="13" name="Picture 12">
            <a:extLst>
              <a:ext uri="{FF2B5EF4-FFF2-40B4-BE49-F238E27FC236}">
                <a16:creationId xmlns:a16="http://schemas.microsoft.com/office/drawing/2014/main" id="{53F94FA3-89BD-41DD-BBF4-73886C175F5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153083" y="3036627"/>
            <a:ext cx="961114" cy="961114"/>
          </a:xfrm>
          <a:prstGeom prst="rect">
            <a:avLst/>
          </a:prstGeom>
        </p:spPr>
      </p:pic>
      <p:sp>
        <p:nvSpPr>
          <p:cNvPr id="17" name="TextBox 16">
            <a:extLst>
              <a:ext uri="{FF2B5EF4-FFF2-40B4-BE49-F238E27FC236}">
                <a16:creationId xmlns:a16="http://schemas.microsoft.com/office/drawing/2014/main" id="{E48B66DF-1EE7-4B9B-B71E-995C2957F1F2}"/>
              </a:ext>
            </a:extLst>
          </p:cNvPr>
          <p:cNvSpPr txBox="1"/>
          <p:nvPr/>
        </p:nvSpPr>
        <p:spPr>
          <a:xfrm>
            <a:off x="4822685" y="4045321"/>
            <a:ext cx="1532158" cy="307777"/>
          </a:xfrm>
          <a:prstGeom prst="rect">
            <a:avLst/>
          </a:prstGeom>
          <a:noFill/>
        </p:spPr>
        <p:txBody>
          <a:bodyPr wrap="square">
            <a:spAutoFit/>
          </a:bodyPr>
          <a:lstStyle/>
          <a:p>
            <a:r>
              <a:rPr lang="en-US" dirty="0">
                <a:solidFill>
                  <a:schemeClr val="bg2"/>
                </a:solidFill>
              </a:rPr>
              <a:t>Access Assistant</a:t>
            </a:r>
          </a:p>
        </p:txBody>
      </p:sp>
    </p:spTree>
    <p:extLst>
      <p:ext uri="{BB962C8B-B14F-4D97-AF65-F5344CB8AC3E}">
        <p14:creationId xmlns:p14="http://schemas.microsoft.com/office/powerpoint/2010/main" val="920149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53949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Use the Keyboard</a:t>
            </a:r>
            <a:endParaRPr dirty="0"/>
          </a:p>
        </p:txBody>
      </p:sp>
      <p:sp>
        <p:nvSpPr>
          <p:cNvPr id="244" name="Google Shape;244;p38"/>
          <p:cNvSpPr txBox="1">
            <a:spLocks noGrp="1"/>
          </p:cNvSpPr>
          <p:nvPr>
            <p:ph type="body" idx="1"/>
          </p:nvPr>
        </p:nvSpPr>
        <p:spPr>
          <a:xfrm>
            <a:off x="539499" y="1152474"/>
            <a:ext cx="7017103" cy="3991025"/>
          </a:xfrm>
          <a:prstGeom prst="rect">
            <a:avLst/>
          </a:prstGeom>
        </p:spPr>
        <p:txBody>
          <a:bodyPr spcFirstLastPara="1" wrap="square" lIns="91425" tIns="91425" rIns="91425" bIns="91425" anchor="t" anchorCtr="0">
            <a:noAutofit/>
          </a:bodyPr>
          <a:lstStyle/>
          <a:p>
            <a:pPr marL="0" indent="0">
              <a:lnSpc>
                <a:spcPct val="150000"/>
              </a:lnSpc>
              <a:buClr>
                <a:schemeClr val="dk1"/>
              </a:buClr>
              <a:buSzPts val="1100"/>
              <a:buNone/>
            </a:pPr>
            <a:r>
              <a:rPr lang="en-US" dirty="0"/>
              <a:t>Use the </a:t>
            </a:r>
            <a:r>
              <a:rPr lang="en-US" b="1" dirty="0"/>
              <a:t>Tab</a:t>
            </a:r>
            <a:r>
              <a:rPr lang="en-US" dirty="0"/>
              <a:t> key* to navigate to and from all interactive elements, such as links, buttons, and form fields. If you cannot track visually where you are on the page, then this is an accessibility issue. </a:t>
            </a:r>
          </a:p>
          <a:p>
            <a:pPr marL="0" indent="0">
              <a:lnSpc>
                <a:spcPct val="150000"/>
              </a:lnSpc>
              <a:buClr>
                <a:schemeClr val="dk1"/>
              </a:buClr>
              <a:buSzPts val="1100"/>
              <a:buNone/>
            </a:pPr>
            <a:endParaRPr lang="en-US" dirty="0"/>
          </a:p>
          <a:p>
            <a:pPr marL="0" indent="0">
              <a:lnSpc>
                <a:spcPct val="150000"/>
              </a:lnSpc>
              <a:buClr>
                <a:schemeClr val="dk1"/>
              </a:buClr>
              <a:buSzPts val="1100"/>
              <a:buNone/>
            </a:pPr>
            <a:r>
              <a:rPr lang="en-US" dirty="0"/>
              <a:t>If you cannot activate links with the </a:t>
            </a:r>
            <a:r>
              <a:rPr lang="en-US" b="1" dirty="0"/>
              <a:t>Enter</a:t>
            </a:r>
            <a:r>
              <a:rPr lang="en-US" dirty="0"/>
              <a:t> key or activate buttons with either the </a:t>
            </a:r>
            <a:r>
              <a:rPr lang="en-US" b="1" dirty="0"/>
              <a:t>Enter</a:t>
            </a:r>
            <a:r>
              <a:rPr lang="en-US" dirty="0"/>
              <a:t> key or </a:t>
            </a:r>
            <a:r>
              <a:rPr lang="en-US" b="1" dirty="0"/>
              <a:t>Spacebar</a:t>
            </a:r>
            <a:r>
              <a:rPr lang="en-US" dirty="0"/>
              <a:t>, then this is an accessibility issue.</a:t>
            </a:r>
          </a:p>
          <a:p>
            <a:pPr marL="0" indent="0">
              <a:lnSpc>
                <a:spcPct val="150000"/>
              </a:lnSpc>
              <a:buClr>
                <a:schemeClr val="dk1"/>
              </a:buClr>
              <a:buSzPts val="1100"/>
              <a:buNone/>
            </a:pPr>
            <a:endParaRPr lang="en-US" dirty="0"/>
          </a:p>
          <a:p>
            <a:pPr marL="0" indent="0">
              <a:lnSpc>
                <a:spcPct val="150000"/>
              </a:lnSpc>
              <a:buClr>
                <a:schemeClr val="dk1"/>
              </a:buClr>
              <a:buSzPts val="1100"/>
              <a:buNone/>
            </a:pPr>
            <a:r>
              <a:rPr lang="en-US" dirty="0"/>
              <a:t>* On a Mac you must first enable system-wide keyboard accessibility by going to: </a:t>
            </a:r>
            <a:r>
              <a:rPr lang="en-US" b="1" dirty="0"/>
              <a:t>System Preferences &gt; Keyboard &gt; Shortcuts &gt; Full Keyboard Access &gt; All controls</a:t>
            </a:r>
            <a:r>
              <a:rPr lang="en-US" dirty="0"/>
              <a:t>. Also enable full keyboard accessibility in Safari by going to: </a:t>
            </a:r>
            <a:r>
              <a:rPr lang="en-US" b="1" dirty="0"/>
              <a:t>Preferences &gt; Advanced &gt; Accessibility &gt; Press Tab to highlight each item…</a:t>
            </a:r>
          </a:p>
        </p:txBody>
      </p:sp>
      <p:pic>
        <p:nvPicPr>
          <p:cNvPr id="6" name="Picture 5" descr="list of links with a box around the one that has keyboard focus">
            <a:extLst>
              <a:ext uri="{FF2B5EF4-FFF2-40B4-BE49-F238E27FC236}">
                <a16:creationId xmlns:a16="http://schemas.microsoft.com/office/drawing/2014/main" id="{BA2279F3-6349-4A2E-973B-53B8445CC066}"/>
              </a:ext>
            </a:extLst>
          </p:cNvPr>
          <p:cNvPicPr>
            <a:picLocks noChangeAspect="1"/>
          </p:cNvPicPr>
          <p:nvPr/>
        </p:nvPicPr>
        <p:blipFill>
          <a:blip r:embed="rId3"/>
          <a:stretch>
            <a:fillRect/>
          </a:stretch>
        </p:blipFill>
        <p:spPr>
          <a:xfrm>
            <a:off x="6097807" y="117192"/>
            <a:ext cx="2852561" cy="110521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64796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53949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Check the Content Structure</a:t>
            </a:r>
            <a:endParaRPr dirty="0"/>
          </a:p>
        </p:txBody>
      </p:sp>
      <p:sp>
        <p:nvSpPr>
          <p:cNvPr id="244" name="Google Shape;244;p38"/>
          <p:cNvSpPr txBox="1">
            <a:spLocks noGrp="1"/>
          </p:cNvSpPr>
          <p:nvPr>
            <p:ph type="body" idx="1"/>
          </p:nvPr>
        </p:nvSpPr>
        <p:spPr>
          <a:xfrm>
            <a:off x="539499" y="1152475"/>
            <a:ext cx="5093205" cy="3719448"/>
          </a:xfrm>
          <a:prstGeom prst="rect">
            <a:avLst/>
          </a:prstGeom>
        </p:spPr>
        <p:txBody>
          <a:bodyPr spcFirstLastPara="1" wrap="square" lIns="91425" tIns="91425" rIns="91425" bIns="91425" anchor="t" anchorCtr="0">
            <a:noAutofit/>
          </a:bodyPr>
          <a:lstStyle/>
          <a:p>
            <a:pPr marL="0" indent="0">
              <a:lnSpc>
                <a:spcPct val="150000"/>
              </a:lnSpc>
              <a:buClr>
                <a:schemeClr val="dk1"/>
              </a:buClr>
              <a:buSzPts val="1100"/>
              <a:buNone/>
            </a:pPr>
            <a:r>
              <a:rPr lang="en-US" dirty="0"/>
              <a:t>The </a:t>
            </a:r>
            <a:r>
              <a:rPr lang="en-US" b="1" dirty="0"/>
              <a:t>WAVE</a:t>
            </a:r>
            <a:r>
              <a:rPr lang="en-US" dirty="0"/>
              <a:t> tool can reveal the structure and organizational hierarchy of a page. Run WAVE on a page and then review the Structure and Details tabs. </a:t>
            </a:r>
          </a:p>
          <a:p>
            <a:pPr marL="0" indent="0">
              <a:lnSpc>
                <a:spcPct val="150000"/>
              </a:lnSpc>
              <a:buClr>
                <a:schemeClr val="dk1"/>
              </a:buClr>
              <a:buSzPts val="1100"/>
              <a:buNone/>
            </a:pPr>
            <a:endParaRPr lang="en-US" dirty="0"/>
          </a:p>
          <a:p>
            <a:pPr marL="285750" indent="-285750">
              <a:lnSpc>
                <a:spcPct val="150000"/>
              </a:lnSpc>
              <a:buClr>
                <a:schemeClr val="dk1"/>
              </a:buClr>
              <a:buSzPts val="1100"/>
            </a:pPr>
            <a:r>
              <a:rPr lang="en-US" dirty="0"/>
              <a:t>In the </a:t>
            </a:r>
            <a:r>
              <a:rPr lang="en-US" b="1" dirty="0"/>
              <a:t>Structure</a:t>
            </a:r>
            <a:r>
              <a:rPr lang="en-US" dirty="0"/>
              <a:t> tab, does the order of headings present a logical and sequential order? Generally, Heading 2 (h2) elements should follow Heading 1 (h1), etc.</a:t>
            </a:r>
          </a:p>
          <a:p>
            <a:pPr marL="285750" indent="-285750">
              <a:lnSpc>
                <a:spcPct val="150000"/>
              </a:lnSpc>
              <a:buClr>
                <a:schemeClr val="dk1"/>
              </a:buClr>
              <a:buSzPts val="1100"/>
            </a:pPr>
            <a:r>
              <a:rPr lang="en-US" dirty="0"/>
              <a:t>In the </a:t>
            </a:r>
            <a:r>
              <a:rPr lang="en-US" b="1" dirty="0"/>
              <a:t>Details</a:t>
            </a:r>
            <a:r>
              <a:rPr lang="en-US" dirty="0"/>
              <a:t> tab, review the Structural Elements section. If page content looks like a heading, list, or data table, but does not appear in the Structural Elements section, this is an accessibility issue.</a:t>
            </a:r>
          </a:p>
          <a:p>
            <a:pPr marL="285750" indent="-285750">
              <a:lnSpc>
                <a:spcPct val="150000"/>
              </a:lnSpc>
              <a:buClr>
                <a:schemeClr val="dk1"/>
              </a:buClr>
              <a:buSzPts val="1100"/>
            </a:pPr>
            <a:endParaRPr lang="en-US" dirty="0"/>
          </a:p>
        </p:txBody>
      </p:sp>
      <p:pic>
        <p:nvPicPr>
          <p:cNvPr id="3" name="Picture 2" descr="WAVE structure tab">
            <a:extLst>
              <a:ext uri="{FF2B5EF4-FFF2-40B4-BE49-F238E27FC236}">
                <a16:creationId xmlns:a16="http://schemas.microsoft.com/office/drawing/2014/main" id="{4A254265-1530-4513-A4FE-0CECF12C4BB5}"/>
              </a:ext>
            </a:extLst>
          </p:cNvPr>
          <p:cNvPicPr>
            <a:picLocks noChangeAspect="1"/>
          </p:cNvPicPr>
          <p:nvPr/>
        </p:nvPicPr>
        <p:blipFill>
          <a:blip r:embed="rId3"/>
          <a:stretch>
            <a:fillRect/>
          </a:stretch>
        </p:blipFill>
        <p:spPr>
          <a:xfrm>
            <a:off x="7284201" y="180591"/>
            <a:ext cx="1610373" cy="2391159"/>
          </a:xfrm>
          <a:prstGeom prst="rect">
            <a:avLst/>
          </a:prstGeom>
          <a:effectLst>
            <a:outerShdw blurRad="63500" sx="102000" sy="102000" algn="ctr" rotWithShape="0">
              <a:prstClr val="black">
                <a:alpha val="40000"/>
              </a:prstClr>
            </a:outerShdw>
          </a:effectLst>
        </p:spPr>
      </p:pic>
      <p:pic>
        <p:nvPicPr>
          <p:cNvPr id="5" name="Picture 4" descr="WAVE Details tab">
            <a:extLst>
              <a:ext uri="{FF2B5EF4-FFF2-40B4-BE49-F238E27FC236}">
                <a16:creationId xmlns:a16="http://schemas.microsoft.com/office/drawing/2014/main" id="{DB3C3B1D-1AAE-4591-B74A-6CF87957105F}"/>
              </a:ext>
            </a:extLst>
          </p:cNvPr>
          <p:cNvPicPr>
            <a:picLocks noChangeAspect="1"/>
          </p:cNvPicPr>
          <p:nvPr/>
        </p:nvPicPr>
        <p:blipFill>
          <a:blip r:embed="rId4"/>
          <a:stretch>
            <a:fillRect/>
          </a:stretch>
        </p:blipFill>
        <p:spPr>
          <a:xfrm>
            <a:off x="5800781" y="2467339"/>
            <a:ext cx="1841328" cy="223113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4680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53949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Review Links</a:t>
            </a:r>
            <a:endParaRPr dirty="0"/>
          </a:p>
        </p:txBody>
      </p:sp>
      <p:sp>
        <p:nvSpPr>
          <p:cNvPr id="244" name="Google Shape;244;p38"/>
          <p:cNvSpPr txBox="1">
            <a:spLocks noGrp="1"/>
          </p:cNvSpPr>
          <p:nvPr>
            <p:ph type="body" idx="1"/>
          </p:nvPr>
        </p:nvSpPr>
        <p:spPr>
          <a:xfrm>
            <a:off x="539499" y="1152475"/>
            <a:ext cx="5093205" cy="3416400"/>
          </a:xfrm>
          <a:prstGeom prst="rect">
            <a:avLst/>
          </a:prstGeom>
        </p:spPr>
        <p:txBody>
          <a:bodyPr spcFirstLastPara="1" wrap="square" lIns="91425" tIns="91425" rIns="91425" bIns="91425" anchor="t" anchorCtr="0">
            <a:noAutofit/>
          </a:bodyPr>
          <a:lstStyle/>
          <a:p>
            <a:pPr marL="0" indent="0">
              <a:lnSpc>
                <a:spcPct val="150000"/>
              </a:lnSpc>
              <a:buClr>
                <a:schemeClr val="dk1"/>
              </a:buClr>
              <a:buSzPts val="1100"/>
              <a:buNone/>
            </a:pPr>
            <a:r>
              <a:rPr lang="en-US" dirty="0"/>
              <a:t>Do links have unique and descriptive text? Can the purpose or destination of the link be determined from its text? </a:t>
            </a:r>
          </a:p>
          <a:p>
            <a:pPr marL="0" indent="0">
              <a:lnSpc>
                <a:spcPct val="150000"/>
              </a:lnSpc>
              <a:buClr>
                <a:schemeClr val="dk1"/>
              </a:buClr>
              <a:buSzPts val="1100"/>
              <a:buNone/>
            </a:pPr>
            <a:endParaRPr lang="en-US" dirty="0"/>
          </a:p>
          <a:p>
            <a:pPr marL="0" indent="0">
              <a:lnSpc>
                <a:spcPct val="150000"/>
              </a:lnSpc>
              <a:buClr>
                <a:schemeClr val="dk1"/>
              </a:buClr>
              <a:buSzPts val="1100"/>
              <a:buNone/>
            </a:pPr>
            <a:r>
              <a:rPr lang="en-US" dirty="0"/>
              <a:t>Links such as “Read more” and “Click here” are often repeated multiple times on a page and are not descriptive enough. </a:t>
            </a:r>
          </a:p>
          <a:p>
            <a:pPr marL="0" indent="0">
              <a:lnSpc>
                <a:spcPct val="150000"/>
              </a:lnSpc>
              <a:buClr>
                <a:schemeClr val="dk1"/>
              </a:buClr>
              <a:buSzPts val="1100"/>
              <a:buNone/>
            </a:pPr>
            <a:endParaRPr lang="en-US" dirty="0"/>
          </a:p>
          <a:p>
            <a:pPr marL="0" indent="0">
              <a:lnSpc>
                <a:spcPct val="150000"/>
              </a:lnSpc>
              <a:buClr>
                <a:schemeClr val="dk1"/>
              </a:buClr>
              <a:buSzPts val="1100"/>
              <a:buNone/>
            </a:pPr>
            <a:r>
              <a:rPr lang="en-US" dirty="0"/>
              <a:t>Links should use short but clear phrases that are descriptive of the link’s purpose or destination, such as “Top news articles”.</a:t>
            </a:r>
          </a:p>
        </p:txBody>
      </p:sp>
      <p:pic>
        <p:nvPicPr>
          <p:cNvPr id="4" name="Picture 3" descr="article heading and blurb with &quot;see more&quot; link at the end">
            <a:extLst>
              <a:ext uri="{FF2B5EF4-FFF2-40B4-BE49-F238E27FC236}">
                <a16:creationId xmlns:a16="http://schemas.microsoft.com/office/drawing/2014/main" id="{E4F6C466-B872-443C-9B89-573CA7E4F23C}"/>
              </a:ext>
            </a:extLst>
          </p:cNvPr>
          <p:cNvPicPr>
            <a:picLocks noChangeAspect="1"/>
          </p:cNvPicPr>
          <p:nvPr/>
        </p:nvPicPr>
        <p:blipFill>
          <a:blip r:embed="rId3"/>
          <a:stretch>
            <a:fillRect/>
          </a:stretch>
        </p:blipFill>
        <p:spPr>
          <a:xfrm>
            <a:off x="5705856" y="1317950"/>
            <a:ext cx="3184232" cy="170191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53458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53949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Verify Form Fields Include Labels</a:t>
            </a:r>
            <a:endParaRPr dirty="0"/>
          </a:p>
        </p:txBody>
      </p:sp>
      <p:sp>
        <p:nvSpPr>
          <p:cNvPr id="244" name="Google Shape;244;p38"/>
          <p:cNvSpPr txBox="1">
            <a:spLocks noGrp="1"/>
          </p:cNvSpPr>
          <p:nvPr>
            <p:ph type="body" idx="1"/>
          </p:nvPr>
        </p:nvSpPr>
        <p:spPr>
          <a:xfrm>
            <a:off x="539499" y="1152475"/>
            <a:ext cx="5093205" cy="3416400"/>
          </a:xfrm>
          <a:prstGeom prst="rect">
            <a:avLst/>
          </a:prstGeom>
        </p:spPr>
        <p:txBody>
          <a:bodyPr spcFirstLastPara="1" wrap="square" lIns="91425" tIns="91425" rIns="91425" bIns="91425" anchor="t" anchorCtr="0">
            <a:noAutofit/>
          </a:bodyPr>
          <a:lstStyle/>
          <a:p>
            <a:pPr marL="0" indent="0">
              <a:lnSpc>
                <a:spcPct val="150000"/>
              </a:lnSpc>
              <a:buClr>
                <a:schemeClr val="dk1"/>
              </a:buClr>
              <a:buSzPts val="1100"/>
              <a:buNone/>
            </a:pPr>
            <a:r>
              <a:rPr lang="en-US" dirty="0"/>
              <a:t>Form fields should have a visible label that, when clicked, shifts the keyboard focus into that field. </a:t>
            </a:r>
          </a:p>
          <a:p>
            <a:pPr marL="0" indent="0">
              <a:lnSpc>
                <a:spcPct val="150000"/>
              </a:lnSpc>
              <a:buClr>
                <a:schemeClr val="dk1"/>
              </a:buClr>
              <a:buSzPts val="1100"/>
              <a:buNone/>
            </a:pPr>
            <a:endParaRPr lang="en-US" dirty="0"/>
          </a:p>
          <a:p>
            <a:pPr marL="0" indent="0">
              <a:lnSpc>
                <a:spcPct val="150000"/>
              </a:lnSpc>
              <a:buClr>
                <a:schemeClr val="dk1"/>
              </a:buClr>
              <a:buSzPts val="1100"/>
              <a:buNone/>
            </a:pPr>
            <a:r>
              <a:rPr lang="en-US" dirty="0"/>
              <a:t>Does the label always remain visible? Or is it only provided by a placeholder that disappears when you begin typing?</a:t>
            </a:r>
          </a:p>
          <a:p>
            <a:pPr marL="0" indent="0">
              <a:lnSpc>
                <a:spcPct val="150000"/>
              </a:lnSpc>
              <a:buClr>
                <a:schemeClr val="dk1"/>
              </a:buClr>
              <a:buSzPts val="1100"/>
              <a:buNone/>
            </a:pPr>
            <a:endParaRPr lang="en-US" dirty="0"/>
          </a:p>
          <a:p>
            <a:pPr marL="0" indent="0">
              <a:lnSpc>
                <a:spcPct val="150000"/>
              </a:lnSpc>
              <a:buClr>
                <a:schemeClr val="dk1"/>
              </a:buClr>
              <a:buSzPts val="1100"/>
              <a:buNone/>
            </a:pPr>
            <a:r>
              <a:rPr lang="en-US" dirty="0"/>
              <a:t>An automated tool can help find unlabeled form fields.</a:t>
            </a:r>
          </a:p>
        </p:txBody>
      </p:sp>
      <p:pic>
        <p:nvPicPr>
          <p:cNvPr id="6" name="Picture 5" descr="sample create account form">
            <a:extLst>
              <a:ext uri="{FF2B5EF4-FFF2-40B4-BE49-F238E27FC236}">
                <a16:creationId xmlns:a16="http://schemas.microsoft.com/office/drawing/2014/main" id="{115EC110-B5FF-489E-9A57-01C9AC2445E5}"/>
              </a:ext>
            </a:extLst>
          </p:cNvPr>
          <p:cNvPicPr>
            <a:picLocks noChangeAspect="1"/>
          </p:cNvPicPr>
          <p:nvPr/>
        </p:nvPicPr>
        <p:blipFill>
          <a:blip r:embed="rId3"/>
          <a:stretch>
            <a:fillRect/>
          </a:stretch>
        </p:blipFill>
        <p:spPr>
          <a:xfrm>
            <a:off x="5823198" y="1207008"/>
            <a:ext cx="3028169" cy="293589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3076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53949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Check Color Contrast</a:t>
            </a:r>
            <a:endParaRPr dirty="0"/>
          </a:p>
        </p:txBody>
      </p:sp>
      <p:sp>
        <p:nvSpPr>
          <p:cNvPr id="244" name="Google Shape;244;p38"/>
          <p:cNvSpPr txBox="1">
            <a:spLocks noGrp="1"/>
          </p:cNvSpPr>
          <p:nvPr>
            <p:ph type="body" idx="1"/>
          </p:nvPr>
        </p:nvSpPr>
        <p:spPr>
          <a:xfrm>
            <a:off x="539500" y="1152475"/>
            <a:ext cx="4588456" cy="3756024"/>
          </a:xfrm>
          <a:prstGeom prst="rect">
            <a:avLst/>
          </a:prstGeom>
        </p:spPr>
        <p:txBody>
          <a:bodyPr spcFirstLastPara="1" wrap="square" lIns="91425" tIns="91425" rIns="91425" bIns="91425" anchor="t" anchorCtr="0">
            <a:noAutofit/>
          </a:bodyPr>
          <a:lstStyle/>
          <a:p>
            <a:pPr marL="0" indent="0">
              <a:lnSpc>
                <a:spcPct val="150000"/>
              </a:lnSpc>
              <a:buClr>
                <a:schemeClr val="dk1"/>
              </a:buClr>
              <a:buSzPts val="1100"/>
              <a:buNone/>
            </a:pPr>
            <a:r>
              <a:rPr lang="en-US" b="0" i="0" dirty="0">
                <a:solidFill>
                  <a:schemeClr val="bg2"/>
                </a:solidFill>
                <a:effectLst/>
                <a:latin typeface="Source Sans Pro" panose="020B0503030403020204" pitchFamily="34" charset="0"/>
                <a:ea typeface="Source Sans Pro" panose="020B0503030403020204" pitchFamily="34" charset="0"/>
              </a:rPr>
              <a:t>There must be sufficient contrast between foreground and background text colors. </a:t>
            </a:r>
          </a:p>
          <a:p>
            <a:pPr marL="0" indent="0">
              <a:lnSpc>
                <a:spcPct val="150000"/>
              </a:lnSpc>
              <a:buClr>
                <a:schemeClr val="dk1"/>
              </a:buClr>
              <a:buSzPts val="1100"/>
              <a:buNone/>
            </a:pPr>
            <a:endParaRPr lang="en-US" dirty="0">
              <a:solidFill>
                <a:schemeClr val="bg2"/>
              </a:solidFill>
              <a:latin typeface="Source Sans Pro" panose="020B0503030403020204" pitchFamily="34" charset="0"/>
              <a:ea typeface="Source Sans Pro" panose="020B0503030403020204" pitchFamily="34" charset="0"/>
            </a:endParaRPr>
          </a:p>
          <a:p>
            <a:pPr marL="0" indent="0">
              <a:lnSpc>
                <a:spcPct val="150000"/>
              </a:lnSpc>
              <a:buClr>
                <a:schemeClr val="dk1"/>
              </a:buClr>
              <a:buSzPts val="1100"/>
              <a:buNone/>
            </a:pPr>
            <a:r>
              <a:rPr lang="en-US" b="0" i="0" dirty="0">
                <a:solidFill>
                  <a:schemeClr val="bg2"/>
                </a:solidFill>
                <a:effectLst/>
                <a:latin typeface="Source Sans Pro" panose="020B0503030403020204" pitchFamily="34" charset="0"/>
                <a:ea typeface="Source Sans Pro" panose="020B0503030403020204" pitchFamily="34" charset="0"/>
              </a:rPr>
              <a:t>Text less than </a:t>
            </a:r>
            <a:r>
              <a:rPr lang="en-US" i="0" dirty="0">
                <a:solidFill>
                  <a:schemeClr val="bg2"/>
                </a:solidFill>
                <a:effectLst/>
                <a:latin typeface="Source Sans Pro" panose="020B0503030403020204" pitchFamily="34" charset="0"/>
                <a:ea typeface="Source Sans Pro" panose="020B0503030403020204" pitchFamily="34" charset="0"/>
              </a:rPr>
              <a:t>18 point,</a:t>
            </a:r>
            <a:r>
              <a:rPr lang="en-US" b="0" i="0" dirty="0">
                <a:solidFill>
                  <a:schemeClr val="bg2"/>
                </a:solidFill>
                <a:effectLst/>
                <a:latin typeface="Source Sans Pro" panose="020B0503030403020204" pitchFamily="34" charset="0"/>
                <a:ea typeface="Source Sans Pro" panose="020B0503030403020204" pitchFamily="34" charset="0"/>
              </a:rPr>
              <a:t> or </a:t>
            </a:r>
            <a:r>
              <a:rPr lang="en-US" i="0" dirty="0">
                <a:solidFill>
                  <a:schemeClr val="bg2"/>
                </a:solidFill>
                <a:effectLst/>
                <a:latin typeface="Source Sans Pro" panose="020B0503030403020204" pitchFamily="34" charset="0"/>
                <a:ea typeface="Source Sans Pro" panose="020B0503030403020204" pitchFamily="34" charset="0"/>
              </a:rPr>
              <a:t>bold</a:t>
            </a:r>
            <a:r>
              <a:rPr lang="en-US" b="0" i="0" dirty="0">
                <a:solidFill>
                  <a:schemeClr val="bg2"/>
                </a:solidFill>
                <a:effectLst/>
                <a:latin typeface="Source Sans Pro" panose="020B0503030403020204" pitchFamily="34" charset="0"/>
                <a:ea typeface="Source Sans Pro" panose="020B0503030403020204" pitchFamily="34" charset="0"/>
              </a:rPr>
              <a:t> text less than 14 point must have a contrast ratio of 4.5:1 or more.</a:t>
            </a:r>
          </a:p>
          <a:p>
            <a:pPr marL="0" indent="0">
              <a:lnSpc>
                <a:spcPct val="150000"/>
              </a:lnSpc>
              <a:buClr>
                <a:schemeClr val="dk1"/>
              </a:buClr>
              <a:buSzPts val="1100"/>
              <a:buNone/>
            </a:pPr>
            <a:endParaRPr lang="en-US" dirty="0">
              <a:solidFill>
                <a:schemeClr val="bg2"/>
              </a:solidFill>
              <a:latin typeface="Source Sans Pro" panose="020B0503030403020204" pitchFamily="34" charset="0"/>
              <a:ea typeface="Source Sans Pro" panose="020B0503030403020204" pitchFamily="34" charset="0"/>
            </a:endParaRPr>
          </a:p>
          <a:p>
            <a:pPr marL="0" indent="0">
              <a:lnSpc>
                <a:spcPct val="150000"/>
              </a:lnSpc>
              <a:buClr>
                <a:schemeClr val="dk1"/>
              </a:buClr>
              <a:buSzPts val="1100"/>
              <a:buNone/>
            </a:pPr>
            <a:r>
              <a:rPr lang="en-US" b="0" i="0" dirty="0">
                <a:solidFill>
                  <a:schemeClr val="bg2"/>
                </a:solidFill>
                <a:effectLst/>
                <a:latin typeface="Source Sans Pro" panose="020B0503030403020204" pitchFamily="34" charset="0"/>
                <a:ea typeface="Source Sans Pro" panose="020B0503030403020204" pitchFamily="34" charset="0"/>
              </a:rPr>
              <a:t>Text 18 point or larger, or bold text 14 point or larger must have a luminosity contrast ratio of 3:1 or more.</a:t>
            </a:r>
          </a:p>
          <a:p>
            <a:pPr marL="0" indent="0">
              <a:lnSpc>
                <a:spcPct val="150000"/>
              </a:lnSpc>
              <a:buClr>
                <a:schemeClr val="dk1"/>
              </a:buClr>
              <a:buSzPts val="1100"/>
              <a:buNone/>
            </a:pPr>
            <a:endParaRPr lang="en-US" dirty="0">
              <a:solidFill>
                <a:schemeClr val="bg2"/>
              </a:solidFill>
              <a:latin typeface="Source Sans Pro" panose="020B0503030403020204" pitchFamily="34" charset="0"/>
              <a:ea typeface="Source Sans Pro" panose="020B0503030403020204" pitchFamily="34" charset="0"/>
            </a:endParaRPr>
          </a:p>
          <a:p>
            <a:pPr marL="0" indent="0">
              <a:lnSpc>
                <a:spcPct val="150000"/>
              </a:lnSpc>
              <a:buClr>
                <a:schemeClr val="dk1"/>
              </a:buClr>
              <a:buSzPts val="1100"/>
              <a:buNone/>
            </a:pPr>
            <a:r>
              <a:rPr lang="en-US" dirty="0">
                <a:solidFill>
                  <a:schemeClr val="bg2"/>
                </a:solidFill>
                <a:latin typeface="Source Sans Pro" panose="020B0503030403020204" pitchFamily="34" charset="0"/>
                <a:ea typeface="Source Sans Pro" panose="020B0503030403020204" pitchFamily="34" charset="0"/>
              </a:rPr>
              <a:t>Colour Contrast Analyser (CCA) from The Paciello Group is an easy tool and is available for Windows and Mac.</a:t>
            </a:r>
            <a:endParaRPr lang="en-US" b="0" i="0" dirty="0">
              <a:solidFill>
                <a:schemeClr val="bg2"/>
              </a:solidFill>
              <a:effectLst/>
              <a:latin typeface="Source Sans Pro" panose="020B0503030403020204" pitchFamily="34" charset="0"/>
              <a:ea typeface="Source Sans Pro" panose="020B0503030403020204" pitchFamily="34" charset="0"/>
            </a:endParaRPr>
          </a:p>
        </p:txBody>
      </p:sp>
      <p:pic>
        <p:nvPicPr>
          <p:cNvPr id="3" name="Picture 2" descr="white text on pale green background with colour contrast analyser showing failure">
            <a:extLst>
              <a:ext uri="{FF2B5EF4-FFF2-40B4-BE49-F238E27FC236}">
                <a16:creationId xmlns:a16="http://schemas.microsoft.com/office/drawing/2014/main" id="{8C2622BA-6142-495D-AF12-5A610BF9F6D9}"/>
              </a:ext>
            </a:extLst>
          </p:cNvPr>
          <p:cNvPicPr>
            <a:picLocks noChangeAspect="1"/>
          </p:cNvPicPr>
          <p:nvPr/>
        </p:nvPicPr>
        <p:blipFill>
          <a:blip r:embed="rId3"/>
          <a:stretch>
            <a:fillRect/>
          </a:stretch>
        </p:blipFill>
        <p:spPr>
          <a:xfrm>
            <a:off x="5093231" y="1500818"/>
            <a:ext cx="3966865" cy="256643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39237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539496"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Information Conveyed by Color</a:t>
            </a:r>
            <a:endParaRPr dirty="0"/>
          </a:p>
        </p:txBody>
      </p:sp>
      <p:sp>
        <p:nvSpPr>
          <p:cNvPr id="244" name="Google Shape;244;p38"/>
          <p:cNvSpPr txBox="1">
            <a:spLocks noGrp="1"/>
          </p:cNvSpPr>
          <p:nvPr>
            <p:ph type="body" idx="1"/>
          </p:nvPr>
        </p:nvSpPr>
        <p:spPr>
          <a:xfrm>
            <a:off x="539499" y="1152475"/>
            <a:ext cx="5093205" cy="3416400"/>
          </a:xfrm>
          <a:prstGeom prst="rect">
            <a:avLst/>
          </a:prstGeom>
        </p:spPr>
        <p:txBody>
          <a:bodyPr spcFirstLastPara="1" wrap="square" lIns="91425" tIns="91425" rIns="91425" bIns="91425" anchor="t" anchorCtr="0">
            <a:noAutofit/>
          </a:bodyPr>
          <a:lstStyle/>
          <a:p>
            <a:pPr marL="0" indent="0">
              <a:lnSpc>
                <a:spcPct val="150000"/>
              </a:lnSpc>
              <a:buClr>
                <a:schemeClr val="dk1"/>
              </a:buClr>
              <a:buSzPts val="1100"/>
              <a:buNone/>
            </a:pPr>
            <a:r>
              <a:rPr lang="en-US" dirty="0"/>
              <a:t>When color alone is used to convey information, this can create barriers to understanding for users who are color blind or who have low vision.</a:t>
            </a:r>
          </a:p>
          <a:p>
            <a:pPr marL="0" indent="0">
              <a:lnSpc>
                <a:spcPct val="150000"/>
              </a:lnSpc>
              <a:buClr>
                <a:schemeClr val="dk1"/>
              </a:buClr>
              <a:buSzPts val="1100"/>
              <a:buNone/>
            </a:pPr>
            <a:endParaRPr lang="en-US" dirty="0"/>
          </a:p>
          <a:p>
            <a:pPr marL="0" indent="0">
              <a:lnSpc>
                <a:spcPct val="150000"/>
              </a:lnSpc>
              <a:buClr>
                <a:schemeClr val="dk1"/>
              </a:buClr>
              <a:buSzPts val="1100"/>
              <a:buNone/>
            </a:pPr>
            <a:r>
              <a:rPr lang="en-US" dirty="0"/>
              <a:t>Is the anything on the page that would require perceiving the color in order to understand or interact with the page?</a:t>
            </a:r>
          </a:p>
          <a:p>
            <a:pPr marL="0" indent="0">
              <a:lnSpc>
                <a:spcPct val="150000"/>
              </a:lnSpc>
              <a:buClr>
                <a:schemeClr val="dk1"/>
              </a:buClr>
              <a:buSzPts val="1100"/>
              <a:buNone/>
            </a:pPr>
            <a:endParaRPr lang="en-US" dirty="0"/>
          </a:p>
          <a:p>
            <a:pPr marL="0" indent="0">
              <a:lnSpc>
                <a:spcPct val="150000"/>
              </a:lnSpc>
              <a:buClr>
                <a:schemeClr val="dk1"/>
              </a:buClr>
              <a:buSzPts val="1100"/>
              <a:buNone/>
            </a:pPr>
            <a:r>
              <a:rPr lang="en-US" b="1" dirty="0"/>
              <a:t>Examples</a:t>
            </a:r>
          </a:p>
          <a:p>
            <a:pPr marL="285750" indent="-285750">
              <a:lnSpc>
                <a:spcPct val="150000"/>
              </a:lnSpc>
              <a:buClr>
                <a:schemeClr val="dk1"/>
              </a:buClr>
              <a:buSzPts val="1100"/>
            </a:pPr>
            <a:r>
              <a:rPr lang="en-US" dirty="0"/>
              <a:t>Red outlines alone used to indicate errors</a:t>
            </a:r>
          </a:p>
          <a:p>
            <a:pPr marL="285750" indent="-285750">
              <a:lnSpc>
                <a:spcPct val="150000"/>
              </a:lnSpc>
              <a:buClr>
                <a:schemeClr val="dk1"/>
              </a:buClr>
              <a:buSzPts val="1100"/>
            </a:pPr>
            <a:r>
              <a:rPr lang="en-US" dirty="0"/>
              <a:t>Bar charts only distinguished by color</a:t>
            </a:r>
          </a:p>
        </p:txBody>
      </p:sp>
      <p:pic>
        <p:nvPicPr>
          <p:cNvPr id="3" name="Picture 2" descr="sample create account form with red outline around field in error">
            <a:extLst>
              <a:ext uri="{FF2B5EF4-FFF2-40B4-BE49-F238E27FC236}">
                <a16:creationId xmlns:a16="http://schemas.microsoft.com/office/drawing/2014/main" id="{CD623113-2146-40BF-B43B-740E6EB92A82}"/>
              </a:ext>
            </a:extLst>
          </p:cNvPr>
          <p:cNvPicPr>
            <a:picLocks noChangeAspect="1"/>
          </p:cNvPicPr>
          <p:nvPr/>
        </p:nvPicPr>
        <p:blipFill>
          <a:blip r:embed="rId3"/>
          <a:stretch>
            <a:fillRect/>
          </a:stretch>
        </p:blipFill>
        <p:spPr>
          <a:xfrm>
            <a:off x="5896050" y="1152475"/>
            <a:ext cx="2822367" cy="975633"/>
          </a:xfrm>
          <a:prstGeom prst="rect">
            <a:avLst/>
          </a:prstGeom>
          <a:effectLst>
            <a:outerShdw blurRad="63500" sx="102000" sy="102000" algn="ctr" rotWithShape="0">
              <a:prstClr val="black">
                <a:alpha val="40000"/>
              </a:prstClr>
            </a:outerShdw>
          </a:effectLst>
        </p:spPr>
      </p:pic>
      <p:pic>
        <p:nvPicPr>
          <p:cNvPr id="5" name="Picture 4" descr="bar chart of preferred operating system">
            <a:extLst>
              <a:ext uri="{FF2B5EF4-FFF2-40B4-BE49-F238E27FC236}">
                <a16:creationId xmlns:a16="http://schemas.microsoft.com/office/drawing/2014/main" id="{548537A2-A0B1-4F3F-920A-6FC9FA755EA0}"/>
              </a:ext>
            </a:extLst>
          </p:cNvPr>
          <p:cNvPicPr>
            <a:picLocks noChangeAspect="1"/>
          </p:cNvPicPr>
          <p:nvPr/>
        </p:nvPicPr>
        <p:blipFill>
          <a:blip r:embed="rId4"/>
          <a:stretch>
            <a:fillRect/>
          </a:stretch>
        </p:blipFill>
        <p:spPr>
          <a:xfrm>
            <a:off x="6157725" y="2544669"/>
            <a:ext cx="2299016" cy="202420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0645046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AP">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2926</TotalTime>
  <Words>1037</Words>
  <Application>Microsoft Office PowerPoint</Application>
  <PresentationFormat>On-screen Show (16:9)</PresentationFormat>
  <Paragraphs>89</Paragraphs>
  <Slides>14</Slides>
  <Notes>14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Source Sans Pro</vt:lpstr>
      <vt:lpstr>Simple Light</vt:lpstr>
      <vt:lpstr>SOAP</vt:lpstr>
      <vt:lpstr>Top Accessibility Checks to Do on a Web Page</vt:lpstr>
      <vt:lpstr>Why Check Accessibility?</vt:lpstr>
      <vt:lpstr>Run an Automated Checker</vt:lpstr>
      <vt:lpstr>Use the Keyboard</vt:lpstr>
      <vt:lpstr>Check the Content Structure</vt:lpstr>
      <vt:lpstr>Review Links</vt:lpstr>
      <vt:lpstr>Verify Form Fields Include Labels</vt:lpstr>
      <vt:lpstr>Check Color Contrast</vt:lpstr>
      <vt:lpstr>Information Conveyed by Color</vt:lpstr>
      <vt:lpstr>Resize Text</vt:lpstr>
      <vt:lpstr>Check for Images of Text</vt:lpstr>
      <vt:lpstr>Review Audio and Video</vt:lpstr>
      <vt:lpstr>Discussion / Questions</vt:lpstr>
      <vt:lpstr>Continue Learning and Discussing!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IT Unconference - Top Accessibility Checks to Do on a Web Page</dc:title>
  <dc:creator>Stanford Online Accessibility Program</dc:creator>
  <cp:lastModifiedBy>Clare O'Keeffe</cp:lastModifiedBy>
  <cp:revision>53</cp:revision>
  <dcterms:modified xsi:type="dcterms:W3CDTF">2020-12-10T20:12:08Z</dcterms:modified>
</cp:coreProperties>
</file>