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5143500" cx="9144000"/>
  <p:notesSz cx="6858000" cy="9144000"/>
  <p:embeddedFontLst>
    <p:embeddedFont>
      <p:font typeface="Source Sans Pro SemiBold"/>
      <p:regular r:id="rId31"/>
      <p:bold r:id="rId32"/>
      <p:italic r:id="rId33"/>
      <p:boldItalic r:id="rId34"/>
    </p:embeddedFont>
    <p:embeddedFont>
      <p:font typeface="Source Sans Pro"/>
      <p:regular r:id="rId35"/>
      <p:bold r:id="rId36"/>
      <p:italic r:id="rId37"/>
      <p:boldItalic r:id="rId3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432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  <p:guide pos="43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SourceSansProSemiBold-regular.fntdata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SourceSansProSemiBold-italic.fntdata"/><Relationship Id="rId10" Type="http://schemas.openxmlformats.org/officeDocument/2006/relationships/slide" Target="slides/slide5.xml"/><Relationship Id="rId32" Type="http://schemas.openxmlformats.org/officeDocument/2006/relationships/font" Target="fonts/SourceSansProSemiBold-bold.fntdata"/><Relationship Id="rId13" Type="http://schemas.openxmlformats.org/officeDocument/2006/relationships/slide" Target="slides/slide8.xml"/><Relationship Id="rId35" Type="http://schemas.openxmlformats.org/officeDocument/2006/relationships/font" Target="fonts/SourceSansPro-regular.fntdata"/><Relationship Id="rId12" Type="http://schemas.openxmlformats.org/officeDocument/2006/relationships/slide" Target="slides/slide7.xml"/><Relationship Id="rId34" Type="http://schemas.openxmlformats.org/officeDocument/2006/relationships/font" Target="fonts/SourceSansProSemiBold-boldItalic.fntdata"/><Relationship Id="rId15" Type="http://schemas.openxmlformats.org/officeDocument/2006/relationships/slide" Target="slides/slide10.xml"/><Relationship Id="rId37" Type="http://schemas.openxmlformats.org/officeDocument/2006/relationships/font" Target="fonts/SourceSansPro-italic.fntdata"/><Relationship Id="rId14" Type="http://schemas.openxmlformats.org/officeDocument/2006/relationships/slide" Target="slides/slide9.xml"/><Relationship Id="rId36" Type="http://schemas.openxmlformats.org/officeDocument/2006/relationships/font" Target="fonts/SourceSansPro-bold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38" Type="http://schemas.openxmlformats.org/officeDocument/2006/relationships/font" Target="fonts/SourceSansPro-boldItalic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500855e568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1500855e568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686e4e07a1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1686e4e07a1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500855e568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1500855e568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1686e4e07a1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1686e4e07a1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500855e568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1500855e568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500855e568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1500855e568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8e21731dcb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18e21731dcb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1686e4e07a1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1686e4e07a1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8e21731dcb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8e21731dcb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19ed2d101e3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19ed2d101e3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500855e56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500855e56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54046152f2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154046152f2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54046152f2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154046152f2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154046152f2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154046152f2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18e21731dcb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18e21731dcb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18e21731dcb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18e21731dcb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19ed2d101e3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19ed2d101e3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500855e568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500855e568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686e4e07a1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686e4e07a1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500855e568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500855e568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500855e56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500855e56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686e4e07a1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686e4e07a1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500855e568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500855e56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686e4e07a1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686e4e07a1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>
            <a:off x="0" y="4806950"/>
            <a:ext cx="9155100" cy="342900"/>
          </a:xfrm>
          <a:prstGeom prst="rect">
            <a:avLst/>
          </a:prstGeom>
          <a:solidFill>
            <a:srgbClr val="8C1515"/>
          </a:solidFill>
          <a:ln cap="flat" cmpd="sng" w="9525">
            <a:solidFill>
              <a:srgbClr val="8C1515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br" dir="2700000" dist="25400">
              <a:srgbClr val="000000">
                <a:alpha val="6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"/>
          <p:cNvSpPr txBox="1"/>
          <p:nvPr>
            <p:ph type="ctrTitle"/>
          </p:nvPr>
        </p:nvSpPr>
        <p:spPr>
          <a:xfrm>
            <a:off x="457200" y="1792517"/>
            <a:ext cx="8229600" cy="61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" type="body"/>
          </p:nvPr>
        </p:nvSpPr>
        <p:spPr>
          <a:xfrm>
            <a:off x="1603375" y="3599022"/>
            <a:ext cx="6059400" cy="205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0" spcFirstLastPara="1" rIns="0" wrap="square" tIns="45700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 cap="none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36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2" type="subTitle"/>
          </p:nvPr>
        </p:nvSpPr>
        <p:spPr>
          <a:xfrm>
            <a:off x="457200" y="2410990"/>
            <a:ext cx="82296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ctr">
              <a:spcBef>
                <a:spcPts val="420"/>
              </a:spcBef>
              <a:spcAft>
                <a:spcPts val="0"/>
              </a:spcAft>
              <a:buSzPts val="2100"/>
              <a:buNone/>
              <a:defRPr sz="2100" cap="small">
                <a:solidFill>
                  <a:srgbClr val="A4001D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SzPts val="1836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pic>
        <p:nvPicPr>
          <p:cNvPr descr="UITsig-white2.png" id="16" name="Google Shape;16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148422" y="4863812"/>
            <a:ext cx="1562497" cy="19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rtl="0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rtl="0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rtl="0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55600" lvl="5" marL="2743200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6pPr>
            <a:lvl7pPr indent="-355600" lvl="6" marL="3200400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7pPr>
            <a:lvl8pPr indent="-355600" lvl="7" marL="3657600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8pPr>
            <a:lvl9pPr indent="-355600" lvl="8" marL="4114800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948776" y="359541"/>
            <a:ext cx="7707900" cy="4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lt2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955677" y="908685"/>
            <a:ext cx="7701000" cy="3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>
  <p:cSld name="Section 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4806950"/>
            <a:ext cx="9155100" cy="342900"/>
          </a:xfrm>
          <a:prstGeom prst="rect">
            <a:avLst/>
          </a:prstGeom>
          <a:solidFill>
            <a:srgbClr val="8C1515"/>
          </a:solidFill>
          <a:ln cap="flat" cmpd="sng" w="9525">
            <a:solidFill>
              <a:srgbClr val="8C1515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br" dir="2700000" dist="25400">
              <a:srgbClr val="000000">
                <a:alpha val="6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4"/>
          <p:cNvSpPr txBox="1"/>
          <p:nvPr>
            <p:ph type="title"/>
          </p:nvPr>
        </p:nvSpPr>
        <p:spPr>
          <a:xfrm>
            <a:off x="1603377" y="1538765"/>
            <a:ext cx="29544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>
                <a:solidFill>
                  <a:schemeClr val="dk1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1603377" y="2571750"/>
            <a:ext cx="2954400" cy="93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r">
              <a:spcBef>
                <a:spcPts val="240"/>
              </a:spcBef>
              <a:spcAft>
                <a:spcPts val="0"/>
              </a:spcAft>
              <a:buSzPts val="1200"/>
              <a:buNone/>
              <a:defRPr sz="1200" cap="none">
                <a:solidFill>
                  <a:srgbClr val="A4001D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2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24" name="Google Shape;24;p4"/>
          <p:cNvSpPr/>
          <p:nvPr>
            <p:ph idx="2" type="pic"/>
          </p:nvPr>
        </p:nvSpPr>
        <p:spPr>
          <a:xfrm>
            <a:off x="4665662" y="1535112"/>
            <a:ext cx="1950900" cy="19509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 cap="flat" cmpd="sng" w="444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25400">
              <a:srgbClr val="000000">
                <a:alpha val="35686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36"/>
              <a:buFont typeface="Source Sans Pro"/>
              <a:buChar char="›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–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pic>
        <p:nvPicPr>
          <p:cNvPr descr="UITsig-white2.png" id="25" name="Google Shape;2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48422" y="4863812"/>
            <a:ext cx="1562497" cy="19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/>
        </p:nvSpPr>
        <p:spPr>
          <a:xfrm>
            <a:off x="60325" y="7938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45700" spcFirstLastPara="1" rIns="4570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" sz="10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948776" y="359541"/>
            <a:ext cx="7707900" cy="4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lt2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949327" y="908685"/>
            <a:ext cx="3787800" cy="3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76800" y="908685"/>
            <a:ext cx="3779700" cy="3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Content">
  <p:cSld name="Four Conte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948776" y="359541"/>
            <a:ext cx="7707900" cy="4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lt2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949327" y="908686"/>
            <a:ext cx="3787800" cy="18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2" type="body"/>
          </p:nvPr>
        </p:nvSpPr>
        <p:spPr>
          <a:xfrm>
            <a:off x="955677" y="2840613"/>
            <a:ext cx="3781500" cy="18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3" type="body"/>
          </p:nvPr>
        </p:nvSpPr>
        <p:spPr>
          <a:xfrm>
            <a:off x="4876800" y="908686"/>
            <a:ext cx="3779700" cy="18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4" type="body"/>
          </p:nvPr>
        </p:nvSpPr>
        <p:spPr>
          <a:xfrm>
            <a:off x="4876800" y="2840613"/>
            <a:ext cx="3779700" cy="18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type="title"/>
          </p:nvPr>
        </p:nvSpPr>
        <p:spPr>
          <a:xfrm>
            <a:off x="948776" y="359541"/>
            <a:ext cx="7707900" cy="4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lt2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955677" y="908685"/>
            <a:ext cx="7701000" cy="3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36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 Horizontal">
  <p:cSld name="Two Content Horizontal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948776" y="359541"/>
            <a:ext cx="7707900" cy="4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lt2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948777" y="908685"/>
            <a:ext cx="7707900" cy="18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949327" y="2841313"/>
            <a:ext cx="7707300" cy="18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ntent">
  <p:cSld name="Three Conten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/>
          <p:nvPr>
            <p:ph type="title"/>
          </p:nvPr>
        </p:nvSpPr>
        <p:spPr>
          <a:xfrm>
            <a:off x="948776" y="359541"/>
            <a:ext cx="7707900" cy="4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lt2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" type="body"/>
          </p:nvPr>
        </p:nvSpPr>
        <p:spPr>
          <a:xfrm>
            <a:off x="949327" y="908685"/>
            <a:ext cx="3787800" cy="3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876800" y="908686"/>
            <a:ext cx="3779700" cy="18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3" type="body"/>
          </p:nvPr>
        </p:nvSpPr>
        <p:spPr>
          <a:xfrm>
            <a:off x="4876800" y="2837497"/>
            <a:ext cx="3779700" cy="18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1" name="Google Shape;51;p10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2" name="Google Shape;52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949325" y="358775"/>
            <a:ext cx="7707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6pPr>
            <a:lvl7pPr lvl="6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7pPr>
            <a:lvl8pPr lvl="7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8pPr>
            <a:lvl9pPr lvl="8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949325" y="903288"/>
            <a:ext cx="7707300" cy="37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5186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36"/>
              <a:buFont typeface="Source Sans Pro"/>
              <a:buChar char="›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–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09538" y="4811713"/>
            <a:ext cx="846000" cy="2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1"/>
          <p:cNvSpPr/>
          <p:nvPr/>
        </p:nvSpPr>
        <p:spPr>
          <a:xfrm>
            <a:off x="0" y="0"/>
            <a:ext cx="457200" cy="5149800"/>
          </a:xfrm>
          <a:prstGeom prst="rect">
            <a:avLst/>
          </a:prstGeom>
          <a:solidFill>
            <a:srgbClr val="8C1515"/>
          </a:solidFill>
          <a:ln cap="flat" cmpd="sng" w="9525">
            <a:solidFill>
              <a:srgbClr val="8C151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ITsig-big.png"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044882" y="4777483"/>
            <a:ext cx="1611757" cy="20113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transition spd="slow"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github.com/docker-library/php/blob/master/8.1/bullseye/apache/Dockerfile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s://hub.docker.com/_/php" TargetMode="Externa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s://docs.docker.com/build/building/multi-stage/" TargetMode="Externa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hub.docker.com/_/php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type="ctrTitle"/>
          </p:nvPr>
        </p:nvSpPr>
        <p:spPr>
          <a:xfrm>
            <a:off x="474575" y="744575"/>
            <a:ext cx="8357700" cy="20526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Containerize your PHP apps in 30 minutes</a:t>
            </a:r>
            <a:endParaRPr/>
          </a:p>
        </p:txBody>
      </p:sp>
      <p:sp>
        <p:nvSpPr>
          <p:cNvPr id="62" name="Google Shape;62;p1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800"/>
              <a:t>Author: Richard Guo</a:t>
            </a:r>
            <a:endParaRPr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1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Configure your application</a:t>
            </a:r>
            <a:endParaRPr/>
          </a:p>
        </p:txBody>
      </p:sp>
      <p:sp>
        <p:nvSpPr>
          <p:cNvPr id="120" name="Google Shape;120;p21"/>
          <p:cNvSpPr txBox="1"/>
          <p:nvPr>
            <p:ph idx="1" type="body"/>
          </p:nvPr>
        </p:nvSpPr>
        <p:spPr>
          <a:xfrm>
            <a:off x="685800" y="1152475"/>
            <a:ext cx="8146500" cy="14193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Copy in your php configuration file (ie: php.ini) and other config templates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COPY php.ini /usr/local/etc/php/php.ini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685800" lvl="0" marL="6858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COPY apache-vhost.conf /etc/apache2/sites-available/vhost.conf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Repeat COPY lines as necessary for each config file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1" name="Google Shape;121;p21"/>
          <p:cNvSpPr txBox="1"/>
          <p:nvPr>
            <p:ph idx="1" type="body"/>
          </p:nvPr>
        </p:nvSpPr>
        <p:spPr>
          <a:xfrm>
            <a:off x="6157400" y="2419900"/>
            <a:ext cx="2924100" cy="6693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! Do Not copy in secrets or passwords or tokens !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22" name="Google Shape;122;p21"/>
          <p:cNvSpPr txBox="1"/>
          <p:nvPr/>
        </p:nvSpPr>
        <p:spPr>
          <a:xfrm>
            <a:off x="685800" y="3089200"/>
            <a:ext cx="3518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PHP can easily parse environment variables (ENV) during runtime.</a:t>
            </a:r>
            <a:endParaRPr/>
          </a:p>
        </p:txBody>
      </p:sp>
      <p:sp>
        <p:nvSpPr>
          <p:cNvPr id="123" name="Google Shape;123;p21"/>
          <p:cNvSpPr txBox="1"/>
          <p:nvPr/>
        </p:nvSpPr>
        <p:spPr>
          <a:xfrm>
            <a:off x="4204200" y="3089200"/>
            <a:ext cx="38925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an “entryscript” which is a wrapper script also applies. More on this later.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Tools for filling out conf files: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e</a:t>
            </a:r>
            <a:r>
              <a:rPr lang="en"/>
              <a:t>nvsubst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</a:t>
            </a:r>
            <a:r>
              <a:rPr lang="en"/>
              <a:t>ed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g</a:t>
            </a:r>
            <a:r>
              <a:rPr lang="en"/>
              <a:t>omplate (3rd party util)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2"/>
          <p:cNvSpPr txBox="1"/>
          <p:nvPr>
            <p:ph type="title"/>
          </p:nvPr>
        </p:nvSpPr>
        <p:spPr>
          <a:xfrm>
            <a:off x="491250" y="445025"/>
            <a:ext cx="83412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Dockerfile						Our Directory Structure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491100" y="1152475"/>
            <a:ext cx="4164900" cy="34164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FROM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php:8.1.12-apache-bullseye</a:t>
            </a:r>
            <a:r>
              <a:rPr lang="en" sz="1200"/>
              <a:t> </a:t>
            </a:r>
            <a:br>
              <a:rPr lang="en" sz="1200"/>
            </a:b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COPY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src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/var/www/html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COPY</a:t>
            </a:r>
            <a:r>
              <a:rPr lang="en" sz="12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12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php.ini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/usr/local/etc/php/php.ini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COPY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12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apache-vhost.conf</a:t>
            </a:r>
            <a:endParaRPr b="1" sz="1200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	/etc/apache2/sites-available/vhost.conf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0" name="Google Shape;130;p22"/>
          <p:cNvSpPr txBox="1"/>
          <p:nvPr>
            <p:ph idx="1" type="body"/>
          </p:nvPr>
        </p:nvSpPr>
        <p:spPr>
          <a:xfrm>
            <a:off x="4835575" y="1245925"/>
            <a:ext cx="39498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Dockerfile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Courier New"/>
              <a:buChar char="●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src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ourier New"/>
              <a:buChar char="○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.htaccess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ourier New"/>
              <a:buChar char="○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index.php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ourier New"/>
              <a:buChar char="○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b="1" lang="en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php.ini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b="1" lang="en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apache-vhost.conf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</a:t>
            </a:r>
            <a:r>
              <a:rPr lang="en"/>
              <a:t> other misc tasks</a:t>
            </a:r>
            <a:endParaRPr/>
          </a:p>
        </p:txBody>
      </p:sp>
      <p:sp>
        <p:nvSpPr>
          <p:cNvPr id="136" name="Google Shape;136;p23"/>
          <p:cNvSpPr txBox="1"/>
          <p:nvPr>
            <p:ph idx="1" type="body"/>
          </p:nvPr>
        </p:nvSpPr>
        <p:spPr>
          <a:xfrm>
            <a:off x="685800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Always a good idea: run updates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RUN apt-get update &amp;&amp; apt-get upgrade -y &amp;&amp; apt-get autoclean &amp;&amp; rm -rf /var/lib/apt/lists*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Change timezone to Pacific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RUN ln -fs /usr/share/zoneinfo/America/Los_Angeles /etc/localtime &amp;&amp; dpkg-reconfigure tzdata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Install/configure other Apache or PHP dependencies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RUN a2enmod rewrite headers …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RUN pecl install …</a:t>
            </a:r>
            <a:br>
              <a:rPr lang="en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RUN docker-php-ext-enable pdo_mysql opcache …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4"/>
          <p:cNvSpPr txBox="1"/>
          <p:nvPr>
            <p:ph type="title"/>
          </p:nvPr>
        </p:nvSpPr>
        <p:spPr>
          <a:xfrm>
            <a:off x="491250" y="445025"/>
            <a:ext cx="83412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Dockerfile						Our Directory Structure</a:t>
            </a:r>
            <a:endParaRPr/>
          </a:p>
        </p:txBody>
      </p:sp>
      <p:sp>
        <p:nvSpPr>
          <p:cNvPr id="142" name="Google Shape;142;p24"/>
          <p:cNvSpPr txBox="1"/>
          <p:nvPr>
            <p:ph idx="1" type="body"/>
          </p:nvPr>
        </p:nvSpPr>
        <p:spPr>
          <a:xfrm>
            <a:off x="491250" y="1139375"/>
            <a:ext cx="44019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FROM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php:8.1.12-apache-bullseye</a:t>
            </a:r>
            <a:r>
              <a:rPr lang="en" sz="1200"/>
              <a:t> </a:t>
            </a:r>
            <a:br>
              <a:rPr lang="en" sz="1200"/>
            </a:b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COPY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src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/var/www/html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COPY</a:t>
            </a:r>
            <a:r>
              <a:rPr lang="en" sz="12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12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php.ini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/usr/local/etc/php/php.ini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COPY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12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apache-vhost.conf</a:t>
            </a:r>
            <a:endParaRPr b="1" sz="1200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	/etc/apache2/sites-available/vhost.conf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RUN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apt-get update \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apt-get upgrade -y \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apt-get autoclean \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rm -rf /var/lib/apt/lists* \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  &amp;&amp; docker-php-ext-enable pdo_mysql opcache \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a2enmod rewrite headers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RUN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ln -fs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/usr/share/zoneinfo/America/Los_Angeles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/etc/localtime \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dpkg-reconfigure tzdata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3" name="Google Shape;143;p24"/>
          <p:cNvSpPr txBox="1"/>
          <p:nvPr>
            <p:ph idx="1" type="body"/>
          </p:nvPr>
        </p:nvSpPr>
        <p:spPr>
          <a:xfrm>
            <a:off x="4835575" y="1245925"/>
            <a:ext cx="39498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Dockerfile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Courier New"/>
              <a:buChar char="●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src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ourier New"/>
              <a:buChar char="○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.htaccess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ourier New"/>
              <a:buChar char="○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index.php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ourier New"/>
              <a:buChar char="○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b="1" lang="en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php.ini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b="1" lang="en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apache-vhost.conf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5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Port mapping/Networking considerations</a:t>
            </a:r>
            <a:endParaRPr/>
          </a:p>
        </p:txBody>
      </p:sp>
      <p:sp>
        <p:nvSpPr>
          <p:cNvPr id="149" name="Google Shape;149;p25"/>
          <p:cNvSpPr txBox="1"/>
          <p:nvPr>
            <p:ph idx="1" type="body"/>
          </p:nvPr>
        </p:nvSpPr>
        <p:spPr>
          <a:xfrm>
            <a:off x="685800" y="1152475"/>
            <a:ext cx="8146500" cy="6600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Base PHP container already exposes port 80. No need to do so again</a:t>
            </a:r>
            <a:endParaRPr/>
          </a:p>
        </p:txBody>
      </p:sp>
      <p:sp>
        <p:nvSpPr>
          <p:cNvPr id="150" name="Google Shape;150;p25"/>
          <p:cNvSpPr txBox="1"/>
          <p:nvPr>
            <p:ph idx="1" type="body"/>
          </p:nvPr>
        </p:nvSpPr>
        <p:spPr>
          <a:xfrm>
            <a:off x="685800" y="1947225"/>
            <a:ext cx="8146500" cy="26289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What about SSL? </a:t>
            </a:r>
            <a:endParaRPr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If you chose a base image with Apache (as we have), then you can embed your SSL </a:t>
            </a:r>
            <a:r>
              <a:rPr lang="en" u="sng"/>
              <a:t>configs</a:t>
            </a:r>
            <a:r>
              <a:rPr lang="en"/>
              <a:t> into your container. But treat your actual certs as secrets! Do not </a:t>
            </a:r>
            <a:r>
              <a:rPr lang="en"/>
              <a:t>build</a:t>
            </a:r>
            <a:r>
              <a:rPr lang="en"/>
              <a:t> the certs into the container.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Eg: a2enmod ssl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a</a:t>
            </a:r>
            <a:r>
              <a:rPr lang="en"/>
              <a:t>pache-vhost.conf contains SSL* directives along with port 443 vhost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Also make container listen on port 443 as well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You can also terminate SSL on a load balancer/CDN.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6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Running</a:t>
            </a:r>
            <a:endParaRPr/>
          </a:p>
        </p:txBody>
      </p:sp>
      <p:sp>
        <p:nvSpPr>
          <p:cNvPr id="156" name="Google Shape;156;p26"/>
          <p:cNvSpPr txBox="1"/>
          <p:nvPr>
            <p:ph idx="1" type="body"/>
          </p:nvPr>
        </p:nvSpPr>
        <p:spPr>
          <a:xfrm>
            <a:off x="685800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Use a wrapper script to fill out sensitive parameters before starting the container.</a:t>
            </a:r>
            <a:br>
              <a:rPr lang="en"/>
            </a:br>
            <a:br>
              <a:rPr lang="en"/>
            </a:br>
            <a:r>
              <a:rPr lang="en"/>
              <a:t>Reference</a:t>
            </a:r>
            <a:r>
              <a:rPr lang="en"/>
              <a:t> the Base image:</a:t>
            </a:r>
            <a:br>
              <a:rPr lang="en"/>
            </a:br>
            <a:r>
              <a:rPr lang="en" u="sng">
                <a:solidFill>
                  <a:schemeClr val="hlink"/>
                </a:solidFill>
                <a:hlinkClick r:id="rId3"/>
              </a:rPr>
              <a:t>https://github.com/docker-library/php/blob/master/8.1/bullseye/apache/Dockerfile</a:t>
            </a:r>
            <a:br>
              <a:rPr lang="en"/>
            </a:br>
            <a:r>
              <a:rPr lang="en" sz="1600"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CMD ["apache2-foreground"]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Ours:</a:t>
            </a:r>
            <a:br>
              <a:rPr lang="en"/>
            </a:br>
            <a:r>
              <a:rPr lang="en" sz="1600">
                <a:latin typeface="Courier New"/>
                <a:ea typeface="Courier New"/>
                <a:cs typeface="Courier New"/>
                <a:sym typeface="Courier New"/>
              </a:rPr>
              <a:t>COPY entryscript.sh /entryscript.sh</a:t>
            </a:r>
            <a:br>
              <a:rPr lang="en"/>
            </a:b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CMD</a:t>
            </a:r>
            <a:r>
              <a:rPr lang="en" sz="16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[</a:t>
            </a: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"/entryscript.sh"]</a:t>
            </a:r>
            <a:endParaRPr sz="16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$cat entryscript.sh</a:t>
            </a:r>
            <a:endParaRPr sz="1600"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 sz="1600"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envsubst &lt; </a:t>
            </a:r>
            <a:r>
              <a:rPr lang="en" sz="1600"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/var/www/html/env.template</a:t>
            </a: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&gt; /</a:t>
            </a:r>
            <a:r>
              <a:rPr lang="en" sz="1600"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var/www/html/.env</a:t>
            </a:r>
            <a:endParaRPr sz="1600"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apache2-foreground</a:t>
            </a:r>
            <a:endParaRPr sz="16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7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Running pt2</a:t>
            </a:r>
            <a:endParaRPr/>
          </a:p>
        </p:txBody>
      </p:sp>
      <p:sp>
        <p:nvSpPr>
          <p:cNvPr id="162" name="Google Shape;162;p27"/>
          <p:cNvSpPr txBox="1"/>
          <p:nvPr>
            <p:ph idx="1" type="body"/>
          </p:nvPr>
        </p:nvSpPr>
        <p:spPr>
          <a:xfrm>
            <a:off x="685800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OR let PHP read in environment variables for configuration:</a:t>
            </a:r>
            <a:endParaRPr/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&lt;?php</a:t>
            </a:r>
            <a:br>
              <a:rPr lang="en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$username = $_ENV[“Username”]</a:t>
            </a:r>
            <a:br>
              <a:rPr lang="en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?&gt;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8"/>
          <p:cNvSpPr txBox="1"/>
          <p:nvPr>
            <p:ph type="title"/>
          </p:nvPr>
        </p:nvSpPr>
        <p:spPr>
          <a:xfrm>
            <a:off x="635200" y="445025"/>
            <a:ext cx="81972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Dockerfile						Our Directory Structure</a:t>
            </a:r>
            <a:endParaRPr/>
          </a:p>
        </p:txBody>
      </p:sp>
      <p:sp>
        <p:nvSpPr>
          <p:cNvPr id="168" name="Google Shape;168;p28"/>
          <p:cNvSpPr txBox="1"/>
          <p:nvPr>
            <p:ph idx="1" type="body"/>
          </p:nvPr>
        </p:nvSpPr>
        <p:spPr>
          <a:xfrm>
            <a:off x="635200" y="1145925"/>
            <a:ext cx="4277400" cy="37929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FROM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php:8.1.12-apache-bullseye</a:t>
            </a:r>
            <a:r>
              <a:rPr lang="en" sz="1200"/>
              <a:t> </a:t>
            </a:r>
            <a:br>
              <a:rPr lang="en" sz="1200"/>
            </a:b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COPY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src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/var/www/html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COPY</a:t>
            </a:r>
            <a:r>
              <a:rPr lang="en" sz="12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12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php.ini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/usr/local/etc/php/php.ini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COPY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12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apache-vhost.conf</a:t>
            </a:r>
            <a:endParaRPr b="1" sz="1200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	/etc/apache2/sites-available/vhost.conf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RUN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apt-get update \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apt-get upgrade -y \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apt-get autoclean \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rm -rf /var/lib/apt/lists* \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  &amp;&amp; docker-php-ext-enable pdo_mysql opcache \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a2enmod rewrite headers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RUN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ln -fs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/usr/share/zoneinfo/America/Los_Angeles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/etc/localtime \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dpkg-reconfigure tzdata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9" name="Google Shape;169;p28"/>
          <p:cNvSpPr txBox="1"/>
          <p:nvPr>
            <p:ph idx="1" type="body"/>
          </p:nvPr>
        </p:nvSpPr>
        <p:spPr>
          <a:xfrm>
            <a:off x="4835575" y="1245925"/>
            <a:ext cx="39498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Dockerfile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Courier New"/>
              <a:buChar char="●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src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ourier New"/>
              <a:buChar char="○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.htaccess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ourier New"/>
              <a:buChar char="○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index.php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ourier New"/>
              <a:buChar char="○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b="1" lang="en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php.ini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b="1" lang="en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apache-vhost.conf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9"/>
          <p:cNvSpPr txBox="1"/>
          <p:nvPr>
            <p:ph type="title"/>
          </p:nvPr>
        </p:nvSpPr>
        <p:spPr>
          <a:xfrm>
            <a:off x="469575" y="445025"/>
            <a:ext cx="83628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build and run it</a:t>
            </a:r>
            <a:endParaRPr/>
          </a:p>
        </p:txBody>
      </p:sp>
      <p:sp>
        <p:nvSpPr>
          <p:cNvPr id="175" name="Google Shape;175;p29"/>
          <p:cNvSpPr txBox="1"/>
          <p:nvPr>
            <p:ph idx="1" type="body"/>
          </p:nvPr>
        </p:nvSpPr>
        <p:spPr>
          <a:xfrm>
            <a:off x="765025" y="1152475"/>
            <a:ext cx="80673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docker build -t </a:t>
            </a: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my_php_image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v1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.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					</a:t>
            </a: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mage_name</a:t>
            </a:r>
            <a:r>
              <a:rPr lang="en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image_tag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docker run my_php_image:v1 \</a:t>
            </a:r>
            <a:br>
              <a:rPr lang="en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-e DB_PASS=Password1 \</a:t>
            </a:r>
            <a:br>
              <a:rPr lang="en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6" name="Google Shape;176;p29"/>
          <p:cNvSpPr txBox="1"/>
          <p:nvPr/>
        </p:nvSpPr>
        <p:spPr>
          <a:xfrm>
            <a:off x="2360500" y="3481050"/>
            <a:ext cx="5391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Recall: Containers have </a:t>
            </a:r>
            <a:r>
              <a:rPr lang="en"/>
              <a:t>final configs applied at </a:t>
            </a:r>
            <a:r>
              <a:rPr i="1" lang="en"/>
              <a:t>runtime</a:t>
            </a:r>
            <a:r>
              <a:rPr lang="en"/>
              <a:t>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0"/>
          <p:cNvSpPr txBox="1"/>
          <p:nvPr>
            <p:ph type="title"/>
          </p:nvPr>
        </p:nvSpPr>
        <p:spPr>
          <a:xfrm>
            <a:off x="486800" y="445025"/>
            <a:ext cx="83454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Quick Breather …</a:t>
            </a:r>
            <a:endParaRPr/>
          </a:p>
        </p:txBody>
      </p:sp>
      <p:sp>
        <p:nvSpPr>
          <p:cNvPr id="182" name="Google Shape;182;p30"/>
          <p:cNvSpPr txBox="1"/>
          <p:nvPr>
            <p:ph idx="1" type="body"/>
          </p:nvPr>
        </p:nvSpPr>
        <p:spPr>
          <a:xfrm>
            <a:off x="486900" y="1152475"/>
            <a:ext cx="83454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… before we dive into advanced topics. </a:t>
            </a:r>
            <a:br>
              <a:rPr lang="en"/>
            </a:b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Any questions for the previous topics?</a:t>
            </a:r>
            <a:endParaRPr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Building a container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Configuring a container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Running a container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 assumptions and prerequisites</a:t>
            </a:r>
            <a:endParaRPr/>
          </a:p>
        </p:txBody>
      </p:sp>
      <p:sp>
        <p:nvSpPr>
          <p:cNvPr id="68" name="Google Shape;68;p13"/>
          <p:cNvSpPr txBox="1"/>
          <p:nvPr>
            <p:ph idx="1" type="body"/>
          </p:nvPr>
        </p:nvSpPr>
        <p:spPr>
          <a:xfrm>
            <a:off x="685875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Comfortable with Linux shell commands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What containers are and how it fits into a deployment ecosystem</a:t>
            </a:r>
            <a:endParaRPr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This is a web </a:t>
            </a:r>
            <a:r>
              <a:rPr lang="en"/>
              <a:t>based </a:t>
            </a:r>
            <a:r>
              <a:rPr lang="en"/>
              <a:t>service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Ie: LAMP</a:t>
            </a:r>
            <a:endParaRPr/>
          </a:p>
          <a:p>
            <a:pPr indent="-345186" lvl="2" marL="1371600" rtl="0" algn="l">
              <a:spcBef>
                <a:spcPts val="0"/>
              </a:spcBef>
              <a:spcAft>
                <a:spcPts val="0"/>
              </a:spcAft>
              <a:buSzPts val="1836"/>
              <a:buChar char="■"/>
            </a:pPr>
            <a:r>
              <a:rPr lang="en"/>
              <a:t>Wordpress, drupal</a:t>
            </a:r>
            <a:endParaRPr/>
          </a:p>
          <a:p>
            <a:pPr indent="0" lvl="0" marL="9144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1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Clustering</a:t>
            </a:r>
            <a:endParaRPr/>
          </a:p>
        </p:txBody>
      </p:sp>
      <p:sp>
        <p:nvSpPr>
          <p:cNvPr id="188" name="Google Shape;188;p31"/>
          <p:cNvSpPr txBox="1"/>
          <p:nvPr>
            <p:ph idx="1" type="body"/>
          </p:nvPr>
        </p:nvSpPr>
        <p:spPr>
          <a:xfrm>
            <a:off x="685800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What good is a single container? Let’s put PHP into a cluster.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2 main ways:</a:t>
            </a:r>
            <a:endParaRPr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Load balancer/sticky sessions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Shared session store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PHP based session storage typically takes on the form of a browser cookie, which honors sticky sessions, or stored in an actual remote database.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2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Load Balancer Sticky Sessions</a:t>
            </a:r>
            <a:endParaRPr/>
          </a:p>
        </p:txBody>
      </p:sp>
      <p:sp>
        <p:nvSpPr>
          <p:cNvPr id="194" name="Google Shape;194;p32"/>
          <p:cNvSpPr txBox="1"/>
          <p:nvPr>
            <p:ph idx="1" type="body"/>
          </p:nvPr>
        </p:nvSpPr>
        <p:spPr>
          <a:xfrm>
            <a:off x="685800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You’re likely gonna have a load balancer anyways. 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/>
              <a:t>Pros:</a:t>
            </a:r>
            <a:endParaRPr b="1"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Simple to implement - no container level changes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/>
              <a:t>Cons:</a:t>
            </a:r>
            <a:endParaRPr b="1"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Sessions interrupted if backend container goes away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Unless sessions are cookie based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3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Shared Session Store</a:t>
            </a:r>
            <a:endParaRPr/>
          </a:p>
        </p:txBody>
      </p:sp>
      <p:sp>
        <p:nvSpPr>
          <p:cNvPr id="200" name="Google Shape;200;p33"/>
          <p:cNvSpPr txBox="1"/>
          <p:nvPr>
            <p:ph idx="1" type="body"/>
          </p:nvPr>
        </p:nvSpPr>
        <p:spPr>
          <a:xfrm>
            <a:off x="685800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Redis, MySQL, etc…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br>
              <a:rPr lang="en"/>
            </a:br>
            <a:r>
              <a:rPr b="1" lang="en"/>
              <a:t>Pros:</a:t>
            </a:r>
            <a:endParaRPr b="1"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No session </a:t>
            </a:r>
            <a:r>
              <a:rPr lang="en"/>
              <a:t>interruptions</a:t>
            </a:r>
            <a:r>
              <a:rPr lang="en"/>
              <a:t> if backend container dies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/>
              <a:t>Cons:</a:t>
            </a:r>
            <a:endParaRPr b="1"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Potential additional complexity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Potential single point of failure with your session cache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4"/>
          <p:cNvSpPr txBox="1"/>
          <p:nvPr>
            <p:ph type="title"/>
          </p:nvPr>
        </p:nvSpPr>
        <p:spPr>
          <a:xfrm>
            <a:off x="529650" y="445025"/>
            <a:ext cx="83028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PHP FPM</a:t>
            </a:r>
            <a:endParaRPr/>
          </a:p>
        </p:txBody>
      </p:sp>
      <p:sp>
        <p:nvSpPr>
          <p:cNvPr id="206" name="Google Shape;206;p34"/>
          <p:cNvSpPr txBox="1"/>
          <p:nvPr>
            <p:ph idx="1" type="body"/>
          </p:nvPr>
        </p:nvSpPr>
        <p:spPr>
          <a:xfrm>
            <a:off x="554700" y="1152475"/>
            <a:ext cx="82776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500">
                <a:latin typeface="Calibri"/>
                <a:ea typeface="Calibri"/>
                <a:cs typeface="Calibri"/>
                <a:sym typeface="Calibri"/>
              </a:rPr>
              <a:t>“the FastCGI protocol is inherently trusting, and thus extremely insecure to expose outside of a private container network -- unless you know </a:t>
            </a:r>
            <a:r>
              <a:rPr i="1" lang="en" sz="1500">
                <a:latin typeface="Calibri"/>
                <a:ea typeface="Calibri"/>
                <a:cs typeface="Calibri"/>
                <a:sym typeface="Calibri"/>
              </a:rPr>
              <a:t>exactly</a:t>
            </a:r>
            <a:r>
              <a:rPr lang="en" sz="1500">
                <a:latin typeface="Calibri"/>
                <a:ea typeface="Calibri"/>
                <a:cs typeface="Calibri"/>
                <a:sym typeface="Calibri"/>
              </a:rPr>
              <a:t> what you are doing” - </a:t>
            </a:r>
            <a:r>
              <a:rPr lang="en" sz="15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https://hub.docker.com/_/php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Pick 1, but not both, fpm or Apache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36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Why? Because of how the fcgi protocol works as basically a reverse proxy.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Clear network delineation between frontend (apache) and php fpm.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Beware: both frontend proxy (apache) and php fpm needs to see the same files/filesystem. Thus, php-fpm based images are not very usable outside of orchestrated platforms like Kubernetes.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5"/>
          <p:cNvSpPr txBox="1"/>
          <p:nvPr>
            <p:ph type="title"/>
          </p:nvPr>
        </p:nvSpPr>
        <p:spPr>
          <a:xfrm>
            <a:off x="484600" y="445025"/>
            <a:ext cx="83478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PHP Frameworks</a:t>
            </a:r>
            <a:endParaRPr/>
          </a:p>
        </p:txBody>
      </p:sp>
      <p:sp>
        <p:nvSpPr>
          <p:cNvPr id="212" name="Google Shape;212;p35"/>
          <p:cNvSpPr txBox="1"/>
          <p:nvPr>
            <p:ph idx="1" type="body"/>
          </p:nvPr>
        </p:nvSpPr>
        <p:spPr>
          <a:xfrm>
            <a:off x="534675" y="1152475"/>
            <a:ext cx="82977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What if I use composer/laravel/symfony etc…?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Insert RUN commands to perform the build process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	Ie:  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COPY composer.phar /bin/composer</a:t>
            </a:r>
            <a:br>
              <a:rPr lang="en"/>
            </a:br>
            <a:r>
              <a:rPr lang="en"/>
              <a:t>		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RUN composer install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Utilize </a:t>
            </a:r>
            <a:r>
              <a:rPr lang="en" u="sng">
                <a:solidFill>
                  <a:schemeClr val="hlink"/>
                </a:solidFill>
                <a:hlinkClick r:id="rId3"/>
              </a:rPr>
              <a:t>multi-stage builds</a:t>
            </a:r>
            <a:r>
              <a:rPr lang="en"/>
              <a:t> to separate build steps from package steps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	Also helps minimizing container size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Q&amp;A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 concepts</a:t>
            </a:r>
            <a:endParaRPr/>
          </a:p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685800" y="1152475"/>
            <a:ext cx="8146500" cy="34956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/>
              <a:t>1 container = 1 task: </a:t>
            </a:r>
            <a:r>
              <a:rPr lang="en"/>
              <a:t>If multiple tasks are needed, multiple containers are needed. Then you’d likely need an orchestration layer</a:t>
            </a:r>
            <a:r>
              <a:rPr lang="en"/>
              <a:t> (eg: Kubernetes, Docker compose, …)</a:t>
            </a:r>
            <a:endParaRPr/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/>
              <a:t>Historical anti-pattern: Using Supervisord</a:t>
            </a:r>
            <a:endParaRPr sz="16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br>
              <a:rPr lang="en"/>
            </a:b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/>
              <a:t>Containers are configured during deployment via Environment Variables:</a:t>
            </a:r>
            <a:br>
              <a:rPr b="1" lang="en"/>
            </a:br>
            <a:r>
              <a:rPr b="1" lang="en"/>
              <a:t>	</a:t>
            </a:r>
            <a:r>
              <a:rPr lang="en"/>
              <a:t>Passwords, Connection Strings, Tokens, …</a:t>
            </a:r>
            <a:br>
              <a:rPr lang="en"/>
            </a:br>
            <a:r>
              <a:rPr lang="en"/>
              <a:t>	ENV takes 1st priority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/>
              <a:t>Fallback/Secondary method: config files</a:t>
            </a:r>
            <a:endParaRPr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get started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Dockerfile</a:t>
            </a:r>
            <a:endParaRPr/>
          </a:p>
        </p:txBody>
      </p:sp>
      <p:sp>
        <p:nvSpPr>
          <p:cNvPr id="85" name="Google Shape;85;p16"/>
          <p:cNvSpPr txBox="1"/>
          <p:nvPr>
            <p:ph idx="1" type="body"/>
          </p:nvPr>
        </p:nvSpPr>
        <p:spPr>
          <a:xfrm>
            <a:off x="685800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A plaintext file </a:t>
            </a:r>
            <a:r>
              <a:rPr lang="en"/>
              <a:t>that describes how your container is built. Called Dockerfile because it’s named “Dockerfile”. No extensions.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Key commands: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FROM, COPY/ADD, RUN, EXPOSE, CMD/ENTRYPOINT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Full reference:</a:t>
            </a:r>
            <a:br>
              <a:rPr lang="en"/>
            </a:br>
            <a:r>
              <a:rPr lang="en"/>
              <a:t>https://docs.docker.com/engine/reference/builder/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Base image</a:t>
            </a:r>
            <a:endParaRPr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685800" y="1152475"/>
            <a:ext cx="8146500" cy="22569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Start from the official tomcat </a:t>
            </a:r>
            <a:r>
              <a:rPr lang="en"/>
              <a:t>image: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https://hub.docker.com/_/php</a:t>
            </a:r>
            <a:br>
              <a:rPr lang="en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eg: FROM php:latest</a:t>
            </a:r>
            <a:br>
              <a:rPr lang="en">
                <a:latin typeface="Courier New"/>
                <a:ea typeface="Courier New"/>
                <a:cs typeface="Courier New"/>
                <a:sym typeface="Courier New"/>
              </a:rPr>
            </a:b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Pick the baseline distro and version, and optionally with included Apache Httpd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ie: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FROM php: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8.1.12-apache-bullseye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7"/>
          <p:cNvSpPr txBox="1"/>
          <p:nvPr/>
        </p:nvSpPr>
        <p:spPr>
          <a:xfrm>
            <a:off x="2148050" y="3389575"/>
            <a:ext cx="2276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Tip: Don’t use “latest” tag outside of development.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491250" y="445025"/>
            <a:ext cx="83412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Dockerfile so far				Our Directory Structure</a:t>
            </a:r>
            <a:endParaRPr/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491100" y="1152475"/>
            <a:ext cx="39498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FROM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php:8.1.12-apache-bullseye</a:t>
            </a:r>
            <a:r>
              <a:rPr lang="en" sz="1200"/>
              <a:t> </a:t>
            </a:r>
            <a:br>
              <a:rPr lang="en" sz="1200"/>
            </a:br>
            <a:endParaRPr sz="1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99" name="Google Shape;99;p18"/>
          <p:cNvSpPr txBox="1"/>
          <p:nvPr>
            <p:ph idx="1" type="body"/>
          </p:nvPr>
        </p:nvSpPr>
        <p:spPr>
          <a:xfrm>
            <a:off x="4835575" y="1245925"/>
            <a:ext cx="39498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Dockerfile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</a:t>
            </a:r>
            <a:r>
              <a:rPr lang="en"/>
              <a:t>d</a:t>
            </a:r>
            <a:r>
              <a:rPr lang="en"/>
              <a:t>eployable</a:t>
            </a:r>
            <a:endParaRPr/>
          </a:p>
        </p:txBody>
      </p:sp>
      <p:sp>
        <p:nvSpPr>
          <p:cNvPr id="105" name="Google Shape;105;p19"/>
          <p:cNvSpPr txBox="1"/>
          <p:nvPr>
            <p:ph idx="1" type="body"/>
          </p:nvPr>
        </p:nvSpPr>
        <p:spPr>
          <a:xfrm>
            <a:off x="685800" y="1152475"/>
            <a:ext cx="8146500" cy="11232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Place your entire php webroot into the actual webroot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COPY src /var/www/html</a:t>
            </a:r>
            <a:endParaRPr/>
          </a:p>
        </p:txBody>
      </p:sp>
      <p:sp>
        <p:nvSpPr>
          <p:cNvPr id="106" name="Google Shape;106;p19"/>
          <p:cNvSpPr txBox="1"/>
          <p:nvPr>
            <p:ph idx="1" type="body"/>
          </p:nvPr>
        </p:nvSpPr>
        <p:spPr>
          <a:xfrm>
            <a:off x="685800" y="2275675"/>
            <a:ext cx="8146500" cy="5727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Congrats </a:t>
            </a:r>
            <a:r>
              <a:rPr lang="en"/>
              <a:t>🎉 </a:t>
            </a:r>
            <a:r>
              <a:rPr lang="en"/>
              <a:t>We’re done! </a:t>
            </a:r>
            <a:endParaRPr/>
          </a:p>
        </p:txBody>
      </p:sp>
      <p:sp>
        <p:nvSpPr>
          <p:cNvPr id="107" name="Google Shape;107;p19"/>
          <p:cNvSpPr txBox="1"/>
          <p:nvPr>
            <p:ph idx="1" type="body"/>
          </p:nvPr>
        </p:nvSpPr>
        <p:spPr>
          <a:xfrm>
            <a:off x="685800" y="3045900"/>
            <a:ext cx="8146500" cy="5727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… if our application doesn’t need any configuration. Ala “hello world!”.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/>
          <p:nvPr>
            <p:ph type="title"/>
          </p:nvPr>
        </p:nvSpPr>
        <p:spPr>
          <a:xfrm>
            <a:off x="491250" y="445025"/>
            <a:ext cx="83412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Dockerfile						Our Directory Structure</a:t>
            </a:r>
            <a:endParaRPr/>
          </a:p>
        </p:txBody>
      </p:sp>
      <p:sp>
        <p:nvSpPr>
          <p:cNvPr id="113" name="Google Shape;113;p20"/>
          <p:cNvSpPr txBox="1"/>
          <p:nvPr>
            <p:ph idx="1" type="body"/>
          </p:nvPr>
        </p:nvSpPr>
        <p:spPr>
          <a:xfrm>
            <a:off x="491100" y="1152475"/>
            <a:ext cx="39498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FROM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php:8.1.12-apache-bullseye</a:t>
            </a:r>
            <a:r>
              <a:rPr lang="en" sz="1200"/>
              <a:t> </a:t>
            </a:r>
            <a:br>
              <a:rPr lang="en" sz="1200"/>
            </a:b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COPY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src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/var/www/html</a:t>
            </a:r>
            <a:endParaRPr sz="1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14" name="Google Shape;114;p20"/>
          <p:cNvSpPr txBox="1"/>
          <p:nvPr>
            <p:ph idx="1" type="body"/>
          </p:nvPr>
        </p:nvSpPr>
        <p:spPr>
          <a:xfrm>
            <a:off x="4835575" y="1245925"/>
            <a:ext cx="39498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Dockerfile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Courier New"/>
              <a:buChar char="●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src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ourier New"/>
              <a:buChar char="○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.htaccess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ourier New"/>
              <a:buChar char="○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index.php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ourier New"/>
              <a:buChar char="○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U_Preso_16x9_v6">
  <a:themeElements>
    <a:clrScheme name="Stanford2">
      <a:dk1>
        <a:srgbClr val="000000"/>
      </a:dk1>
      <a:lt1>
        <a:srgbClr val="FFFFFF"/>
      </a:lt1>
      <a:dk2>
        <a:srgbClr val="DAD7CB"/>
      </a:dk2>
      <a:lt2>
        <a:srgbClr val="8C1515"/>
      </a:lt2>
      <a:accent1>
        <a:srgbClr val="8D3C1E"/>
      </a:accent1>
      <a:accent2>
        <a:srgbClr val="00505C"/>
      </a:accent2>
      <a:accent3>
        <a:srgbClr val="53284F"/>
      </a:accent3>
      <a:accent4>
        <a:srgbClr val="175E54"/>
      </a:accent4>
      <a:accent5>
        <a:srgbClr val="4D4F53"/>
      </a:accent5>
      <a:accent6>
        <a:srgbClr val="D2C295"/>
      </a:accent6>
      <a:hlink>
        <a:srgbClr val="A4001D"/>
      </a:hlink>
      <a:folHlink>
        <a:srgbClr val="0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