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embeddedFontLst>
    <p:embeddedFont>
      <p:font typeface="Source Sans Pro SemiBold"/>
      <p:regular r:id="rId30"/>
      <p:bold r:id="rId31"/>
      <p:italic r:id="rId32"/>
      <p:boldItalic r:id="rId33"/>
    </p:embeddedFont>
    <p:embeddedFont>
      <p:font typeface="Source Sans Pro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43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SourceSansProSemiBold-bold.fntdata"/><Relationship Id="rId30" Type="http://schemas.openxmlformats.org/officeDocument/2006/relationships/font" Target="fonts/SourceSansProSemiBold-regular.fntdata"/><Relationship Id="rId11" Type="http://schemas.openxmlformats.org/officeDocument/2006/relationships/slide" Target="slides/slide6.xml"/><Relationship Id="rId33" Type="http://schemas.openxmlformats.org/officeDocument/2006/relationships/font" Target="fonts/SourceSansProSemiBold-boldItalic.fntdata"/><Relationship Id="rId10" Type="http://schemas.openxmlformats.org/officeDocument/2006/relationships/slide" Target="slides/slide5.xml"/><Relationship Id="rId32" Type="http://schemas.openxmlformats.org/officeDocument/2006/relationships/font" Target="fonts/SourceSansProSemiBold-italic.fntdata"/><Relationship Id="rId13" Type="http://schemas.openxmlformats.org/officeDocument/2006/relationships/slide" Target="slides/slide8.xml"/><Relationship Id="rId35" Type="http://schemas.openxmlformats.org/officeDocument/2006/relationships/font" Target="fonts/SourceSansPro-bold.fntdata"/><Relationship Id="rId12" Type="http://schemas.openxmlformats.org/officeDocument/2006/relationships/slide" Target="slides/slide7.xml"/><Relationship Id="rId34" Type="http://schemas.openxmlformats.org/officeDocument/2006/relationships/font" Target="fonts/SourceSansPro-regular.fntdata"/><Relationship Id="rId15" Type="http://schemas.openxmlformats.org/officeDocument/2006/relationships/slide" Target="slides/slide10.xml"/><Relationship Id="rId37" Type="http://schemas.openxmlformats.org/officeDocument/2006/relationships/font" Target="fonts/SourceSansPro-boldItalic.fntdata"/><Relationship Id="rId14" Type="http://schemas.openxmlformats.org/officeDocument/2006/relationships/slide" Target="slides/slide9.xml"/><Relationship Id="rId36" Type="http://schemas.openxmlformats.org/officeDocument/2006/relationships/font" Target="fonts/SourceSansPro-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500855e56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500855e56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686e4e07a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686e4e07a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500855e56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500855e56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86e4e07a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86e4e07a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00855e568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500855e568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500855e568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500855e568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686e4e07a1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686e4e07a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8e21731d9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8e21731d9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9ee1c03d0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9ee1c03d0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54046152f2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54046152f2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00855e56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00855e56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54046152f2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54046152f2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54046152f2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54046152f2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54046152f2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54046152f2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54046152f2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54046152f2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9ee1c03d03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9ee1c03d03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00855e56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00855e56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686e4e07a1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686e4e07a1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500855e568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500855e56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500855e56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500855e56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686e4e07a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686e4e07a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500855e56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500855e56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686e4e07a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686e4e07a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0" y="4806950"/>
            <a:ext cx="9155100" cy="3429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r" dir="2700000" dist="25400">
              <a:srgbClr val="000000">
                <a:alpha val="6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457200" y="1792517"/>
            <a:ext cx="8229600" cy="61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1603375" y="3599022"/>
            <a:ext cx="6059400" cy="205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0" spcFirstLastPara="1" rIns="0" wrap="square" tIns="45700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 cap="none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36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457200" y="2410990"/>
            <a:ext cx="82296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ctr">
              <a:spcBef>
                <a:spcPts val="420"/>
              </a:spcBef>
              <a:spcAft>
                <a:spcPts val="0"/>
              </a:spcAft>
              <a:buSzPts val="2100"/>
              <a:buNone/>
              <a:defRPr sz="2100" cap="small">
                <a:solidFill>
                  <a:srgbClr val="A4001D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836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descr="UITsig-white2.png"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148422" y="4863812"/>
            <a:ext cx="1562497" cy="19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rtl="0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rtl="0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rtl="0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55600" lvl="5" marL="27432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6pPr>
            <a:lvl7pPr indent="-355600" lvl="6" marL="32004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7pPr>
            <a:lvl8pPr indent="-355600" lvl="7" marL="3657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8pPr>
            <a:lvl9pPr indent="-355600" lvl="8" marL="41148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955677" y="908685"/>
            <a:ext cx="77010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4806950"/>
            <a:ext cx="9155100" cy="3429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br" dir="2700000" dist="25400">
              <a:srgbClr val="000000">
                <a:alpha val="6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1603377" y="1538765"/>
            <a:ext cx="29544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1603377" y="2571750"/>
            <a:ext cx="2954400" cy="9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r">
              <a:spcBef>
                <a:spcPts val="240"/>
              </a:spcBef>
              <a:spcAft>
                <a:spcPts val="0"/>
              </a:spcAft>
              <a:buSzPts val="1200"/>
              <a:buNone/>
              <a:defRPr sz="1200" cap="none">
                <a:solidFill>
                  <a:srgbClr val="A4001D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2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4" name="Google Shape;24;p4"/>
          <p:cNvSpPr/>
          <p:nvPr>
            <p:ph idx="2" type="pic"/>
          </p:nvPr>
        </p:nvSpPr>
        <p:spPr>
          <a:xfrm>
            <a:off x="4665662" y="1535112"/>
            <a:ext cx="1950900" cy="19509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 cap="flat" cmpd="sng" w="444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25400">
              <a:srgbClr val="000000">
                <a:alpha val="35686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36"/>
              <a:buFont typeface="Source Sans Pro"/>
              <a:buChar char="›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pic>
        <p:nvPicPr>
          <p:cNvPr descr="UITsig-white2.png" id="25" name="Google Shape;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48422" y="4863812"/>
            <a:ext cx="1562497" cy="19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/>
        </p:nvSpPr>
        <p:spPr>
          <a:xfrm>
            <a:off x="60325" y="7938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45700" spcFirstLastPara="1" rIns="4570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1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949327" y="908685"/>
            <a:ext cx="37878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76800" y="908685"/>
            <a:ext cx="37797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Content">
  <p:cSld name="Four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949327" y="908686"/>
            <a:ext cx="37878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955677" y="2840613"/>
            <a:ext cx="37815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3" type="body"/>
          </p:nvPr>
        </p:nvSpPr>
        <p:spPr>
          <a:xfrm>
            <a:off x="4876800" y="908686"/>
            <a:ext cx="37797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4" type="body"/>
          </p:nvPr>
        </p:nvSpPr>
        <p:spPr>
          <a:xfrm>
            <a:off x="4876800" y="2840613"/>
            <a:ext cx="3779700" cy="182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955677" y="908685"/>
            <a:ext cx="77010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36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 Horizontal">
  <p:cSld name="Two Content Horizontal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948777" y="908685"/>
            <a:ext cx="77079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949327" y="2841313"/>
            <a:ext cx="7707300" cy="18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ntent">
  <p:cSld name="Three Conte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948776" y="359541"/>
            <a:ext cx="770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2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949327" y="908685"/>
            <a:ext cx="3787800" cy="3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876800" y="908686"/>
            <a:ext cx="3779700" cy="18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3" type="body"/>
          </p:nvPr>
        </p:nvSpPr>
        <p:spPr>
          <a:xfrm>
            <a:off x="4876800" y="2837497"/>
            <a:ext cx="3779700" cy="18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5186" lvl="2" marL="1371600" algn="l">
              <a:spcBef>
                <a:spcPts val="360"/>
              </a:spcBef>
              <a:spcAft>
                <a:spcPts val="0"/>
              </a:spcAft>
              <a:buSzPts val="1836"/>
              <a:buChar char="›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1" name="Google Shape;5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49325" y="358775"/>
            <a:ext cx="770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91425" wrap="square" tIns="457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6pPr>
            <a:lvl7pPr lvl="6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7pPr>
            <a:lvl8pPr lvl="7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8pPr>
            <a:lvl9pPr lvl="8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2"/>
                </a:solidFill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49325" y="903288"/>
            <a:ext cx="7707300" cy="37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5186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36"/>
              <a:buFont typeface="Source Sans Pro"/>
              <a:buChar char="›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9538" y="4811713"/>
            <a:ext cx="846000" cy="2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0"/>
            <a:ext cx="457200" cy="5149800"/>
          </a:xfrm>
          <a:prstGeom prst="rect">
            <a:avLst/>
          </a:prstGeom>
          <a:solidFill>
            <a:srgbClr val="8C1515"/>
          </a:solidFill>
          <a:ln cap="flat" cmpd="sng" w="9525">
            <a:solidFill>
              <a:srgbClr val="8C15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ITsig-big.png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044882" y="4777483"/>
            <a:ext cx="1611757" cy="2011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spd="slow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github.com/docker-library/tomcat/blob/master/Dockerfile.template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s://github.com/hazelcast/%E2%80%A6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docs.docker.com/build/building/multi-stage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hub.docker.com/_/tomcat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Containerize your Tomcat apps in 30 minutes</a:t>
            </a:r>
            <a:endParaRPr/>
          </a:p>
        </p:txBody>
      </p:sp>
      <p:sp>
        <p:nvSpPr>
          <p:cNvPr id="62" name="Google Shape;62;p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800"/>
              <a:t>Author: Richard Guo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Configure your application</a:t>
            </a:r>
            <a:endParaRPr/>
          </a:p>
        </p:txBody>
      </p:sp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685800" y="1152475"/>
            <a:ext cx="8146500" cy="14193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Copy in your default configuration files (eg: server.xml) and/or config templates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server.xml /usr/local/tomcat/conf/server.xml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Repeat COPY lines as necessary for each config 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5776775" y="2059425"/>
            <a:ext cx="2924100" cy="6693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! Do Not copy in secrets or passwords or tokens !</a:t>
            </a:r>
            <a:endParaRPr/>
          </a:p>
        </p:txBody>
      </p:sp>
      <p:sp>
        <p:nvSpPr>
          <p:cNvPr id="121" name="Google Shape;121;p21"/>
          <p:cNvSpPr txBox="1"/>
          <p:nvPr/>
        </p:nvSpPr>
        <p:spPr>
          <a:xfrm>
            <a:off x="685800" y="3089200"/>
            <a:ext cx="3518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 how can I configure Tomcat files using ENV?</a:t>
            </a:r>
            <a:endParaRPr/>
          </a:p>
        </p:txBody>
      </p:sp>
      <p:sp>
        <p:nvSpPr>
          <p:cNvPr id="122" name="Google Shape;122;p21"/>
          <p:cNvSpPr txBox="1"/>
          <p:nvPr/>
        </p:nvSpPr>
        <p:spPr>
          <a:xfrm>
            <a:off x="4204200" y="3089200"/>
            <a:ext cx="3892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an “entryscript” which is a wrapper script. More on this later.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Tools for filling out conf files: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</a:t>
            </a:r>
            <a:r>
              <a:rPr lang="en"/>
              <a:t>nvsubst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</a:t>
            </a:r>
            <a:r>
              <a:rPr lang="en"/>
              <a:t>ed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</a:t>
            </a:r>
            <a:r>
              <a:rPr lang="en"/>
              <a:t>omplate (3rd party util)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28" name="Google Shape;128;p22"/>
          <p:cNvSpPr txBox="1"/>
          <p:nvPr>
            <p:ph idx="1" type="body"/>
          </p:nvPr>
        </p:nvSpPr>
        <p:spPr>
          <a:xfrm>
            <a:off x="491100" y="115247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FROM tomcat:10.1.1-jre17-temurin</a:t>
            </a:r>
            <a:r>
              <a:rPr lang="en" sz="1200"/>
              <a:t> </a:t>
            </a:r>
            <a:br>
              <a:rPr lang="en" sz="1200"/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/usr/local/tomcat/webapps/myapp.war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server.xml</a:t>
            </a:r>
            <a:endParaRPr b="1" sz="1200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/usr/local/tomcat/conf/server.xml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yapp.war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server.xml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</a:t>
            </a:r>
            <a:r>
              <a:rPr lang="en"/>
              <a:t> other misc tasks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Always a good idea: run updates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apt-get update &amp;&amp; apt-get upgrade -y &amp;&amp; apt-get autoclean &amp;&amp; rm -rf /var/lib/apt/lists*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Change timezone to Pacific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RUN ln -fs /usr/share/zoneinfo/America/Los_Angeles /etc/localtime &amp;&amp; dpkg-reconfigure tzdata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491250" y="1139375"/>
            <a:ext cx="44019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tomcat:10.1.1-jre17-temurin</a:t>
            </a:r>
            <a:endParaRPr sz="12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	/usr/local/tomcat/webapps/myapp.war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server.xml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/usr/local/tomcat/conf/server.xml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apt-get update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upgrade -y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autoclean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rm -rf /var/lib/apt/lists*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ln -fs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/usr/share/zoneinfo/America/Los_Angeles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/etc/localtime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dpkg-reconfigure tzdata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2" name="Google Shape;142;p24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server.xml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Port mapping/Networking considerations</a:t>
            </a:r>
            <a:endParaRPr/>
          </a:p>
        </p:txBody>
      </p:sp>
      <p:sp>
        <p:nvSpPr>
          <p:cNvPr id="148" name="Google Shape;148;p25"/>
          <p:cNvSpPr txBox="1"/>
          <p:nvPr>
            <p:ph idx="1" type="body"/>
          </p:nvPr>
        </p:nvSpPr>
        <p:spPr>
          <a:xfrm>
            <a:off x="685800" y="1152475"/>
            <a:ext cx="8146500" cy="6600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Base Tomcat container already exposes port 8080. No need to do so again</a:t>
            </a:r>
            <a:endParaRPr/>
          </a:p>
        </p:txBody>
      </p:sp>
      <p:sp>
        <p:nvSpPr>
          <p:cNvPr id="149" name="Google Shape;149;p25"/>
          <p:cNvSpPr txBox="1"/>
          <p:nvPr>
            <p:ph idx="1" type="body"/>
          </p:nvPr>
        </p:nvSpPr>
        <p:spPr>
          <a:xfrm>
            <a:off x="685800" y="1947225"/>
            <a:ext cx="8146500" cy="6600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What about SSL? A reverse proxy handles that. Either as a load balancer or a web server (httpd/nginx)</a:t>
            </a:r>
            <a:endParaRPr/>
          </a:p>
        </p:txBody>
      </p:sp>
      <p:sp>
        <p:nvSpPr>
          <p:cNvPr id="150" name="Google Shape;150;p25"/>
          <p:cNvSpPr txBox="1"/>
          <p:nvPr/>
        </p:nvSpPr>
        <p:spPr>
          <a:xfrm>
            <a:off x="5735575" y="2502250"/>
            <a:ext cx="2461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! Do Not expose Tomcat directly !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Running</a:t>
            </a:r>
            <a:endParaRPr/>
          </a:p>
        </p:txBody>
      </p:sp>
      <p:sp>
        <p:nvSpPr>
          <p:cNvPr id="156" name="Google Shape;156;p26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Use a wrapper script to fill out sensitive parameters before starting Tomcat.</a:t>
            </a:r>
            <a:br>
              <a:rPr lang="en"/>
            </a:br>
            <a:br>
              <a:rPr lang="en"/>
            </a:br>
            <a:r>
              <a:rPr lang="en"/>
              <a:t>Reference</a:t>
            </a:r>
            <a:r>
              <a:rPr lang="en"/>
              <a:t> the Base image:</a:t>
            </a:r>
            <a:br>
              <a:rPr lang="en"/>
            </a:br>
            <a:r>
              <a:rPr lang="en" u="sng">
                <a:solidFill>
                  <a:schemeClr val="hlink"/>
                </a:solidFill>
                <a:hlinkClick r:id="rId3"/>
              </a:rPr>
              <a:t>https://github.com/docker-library/tomcat/blob/master/Dockerfile.template</a:t>
            </a:r>
            <a:br>
              <a:rPr lang="en"/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 sz="16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"catalina.sh"</a:t>
            </a:r>
            <a:r>
              <a:rPr lang="en" sz="16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"run"</a:t>
            </a:r>
            <a:r>
              <a:rPr lang="en" sz="16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]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Ours:</a:t>
            </a:r>
            <a:br>
              <a:rPr lang="en"/>
            </a:b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COPY entryscript.sh /entryscript.sh</a:t>
            </a:r>
            <a:br>
              <a:rPr lang="en"/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 sz="16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"/entryscript.sh"]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$cat entryscript.sh</a:t>
            </a:r>
            <a:b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b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envsubst &lt; parameters.json.tmpl &gt;</a:t>
            </a:r>
            <a:b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600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/usr/local/tomcat/conf/parameters.json</a:t>
            </a:r>
            <a:b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catalina.sh run</a:t>
            </a:r>
            <a:endParaRPr sz="16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7"/>
          <p:cNvSpPr txBox="1"/>
          <p:nvPr>
            <p:ph type="title"/>
          </p:nvPr>
        </p:nvSpPr>
        <p:spPr>
          <a:xfrm>
            <a:off x="635200" y="445025"/>
            <a:ext cx="8197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62" name="Google Shape;162;p27"/>
          <p:cNvSpPr txBox="1"/>
          <p:nvPr>
            <p:ph idx="1" type="body"/>
          </p:nvPr>
        </p:nvSpPr>
        <p:spPr>
          <a:xfrm>
            <a:off x="635200" y="1145925"/>
            <a:ext cx="4277400" cy="37929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tomcat:10.1.1-jre17-temurin</a:t>
            </a:r>
            <a:endParaRPr sz="12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	/usr/local/tomcat/webapps/myapp.war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20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server.xml</a:t>
            </a: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/usr/local/tomcat/conf/server.xml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apt-get update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upgrade -y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apt-get autoclean \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rm -rf /var/lib/apt/lists*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RUN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ln -fs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/usr/share/zoneinfo/America/Los_Angeles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/etc/localtime \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&amp;&amp; dpkg-reconfigure tzdata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parameters.json.tmpl</a:t>
            </a:r>
            <a:endParaRPr sz="1200">
              <a:solidFill>
                <a:srgbClr val="1155C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/parameters.json.tmpl</a:t>
            </a:r>
            <a:br>
              <a:rPr lang="en" sz="1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" sz="1200">
                <a:latin typeface="Courier New"/>
                <a:ea typeface="Courier New"/>
                <a:cs typeface="Courier New"/>
                <a:sym typeface="Courier New"/>
              </a:rPr>
              <a:t>COPY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20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entryscript.sh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/entryscript.sh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200"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 sz="12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[</a:t>
            </a:r>
            <a:r>
              <a:rPr lang="en" sz="1200"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"/entryscript.sh"]</a:t>
            </a:r>
            <a:endParaRPr sz="1200"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63" name="Google Shape;163;p27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b="1" lang="en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erver.xml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</a:rPr>
              <a:t>parameters.json.tmpl</a:t>
            </a:r>
            <a:endParaRPr>
              <a:solidFill>
                <a:srgbClr val="1155C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entryscript.sh</a:t>
            </a:r>
            <a:endParaRPr>
              <a:solidFill>
                <a:srgbClr val="38761D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"/>
          <p:cNvSpPr txBox="1"/>
          <p:nvPr>
            <p:ph type="title"/>
          </p:nvPr>
        </p:nvSpPr>
        <p:spPr>
          <a:xfrm>
            <a:off x="469575" y="445025"/>
            <a:ext cx="83628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build and run it</a:t>
            </a:r>
            <a:endParaRPr/>
          </a:p>
        </p:txBody>
      </p:sp>
      <p:sp>
        <p:nvSpPr>
          <p:cNvPr id="169" name="Google Shape;169;p28"/>
          <p:cNvSpPr txBox="1"/>
          <p:nvPr>
            <p:ph idx="1" type="body"/>
          </p:nvPr>
        </p:nvSpPr>
        <p:spPr>
          <a:xfrm>
            <a:off x="765025" y="1152475"/>
            <a:ext cx="80673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 build -t 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my_tomcat_image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v1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image_name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: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image_tag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 run my_tomcat_image:v1 \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-e DB_PASS=Password1 \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5720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/>
          <p:nvPr>
            <p:ph type="title"/>
          </p:nvPr>
        </p:nvSpPr>
        <p:spPr>
          <a:xfrm>
            <a:off x="486800" y="445025"/>
            <a:ext cx="83454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Quick Breather …</a:t>
            </a:r>
            <a:endParaRPr/>
          </a:p>
        </p:txBody>
      </p:sp>
      <p:sp>
        <p:nvSpPr>
          <p:cNvPr id="175" name="Google Shape;175;p29"/>
          <p:cNvSpPr txBox="1"/>
          <p:nvPr>
            <p:ph idx="1" type="body"/>
          </p:nvPr>
        </p:nvSpPr>
        <p:spPr>
          <a:xfrm>
            <a:off x="486900" y="1152475"/>
            <a:ext cx="83454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… before we dive into advanced topics. 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Any questions for the previous topics?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Building a container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Configuring a container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Running a container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0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Clustering</a:t>
            </a:r>
            <a:endParaRPr/>
          </a:p>
        </p:txBody>
      </p:sp>
      <p:sp>
        <p:nvSpPr>
          <p:cNvPr id="181" name="Google Shape;181;p30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What good is a single container? Let’s put Tomcat into a cluster.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2 main ways: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Load balancer/sticky sessions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Redis/Hazelcast shared session store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assumptions and prerequisites</a:t>
            </a:r>
            <a:endParaRPr/>
          </a:p>
        </p:txBody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685875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Comfortable with Linux shell commands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"/>
              <a:t>What containers are and how it fits into a deployment ecosystem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All paths in examples will be </a:t>
            </a:r>
            <a:r>
              <a:rPr lang="en"/>
              <a:t>fully</a:t>
            </a:r>
            <a:r>
              <a:rPr lang="en"/>
              <a:t> resolved instead of relying on environmental variables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ie: </a:t>
            </a:r>
            <a:r>
              <a:rPr lang="en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/usr/local/tomcat/</a:t>
            </a:r>
            <a:r>
              <a:rPr lang="en" sz="1600"/>
              <a:t> instead of </a:t>
            </a:r>
            <a:r>
              <a:rPr lang="en" sz="1600">
                <a:latin typeface="Courier New"/>
                <a:ea typeface="Courier New"/>
                <a:cs typeface="Courier New"/>
                <a:sym typeface="Courier New"/>
              </a:rPr>
              <a:t>$TOMCAT_HOME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 Balancer Sticky Sessions</a:t>
            </a:r>
            <a:endParaRPr/>
          </a:p>
        </p:txBody>
      </p:sp>
      <p:sp>
        <p:nvSpPr>
          <p:cNvPr id="187" name="Google Shape;187;p31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You’re gonna have a load balancer anyways. 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Pros: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Simple to implement - no container level changes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Sessions interrupted if backend container goes away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2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Shared Session Store</a:t>
            </a:r>
            <a:endParaRPr/>
          </a:p>
        </p:txBody>
      </p:sp>
      <p:sp>
        <p:nvSpPr>
          <p:cNvPr id="193" name="Google Shape;193;p32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Redis, Hazelcast, etc…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Run a Redis/Hazelcast container or hosted service (eg: AWS Elasticache)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br>
              <a:rPr lang="en"/>
            </a:br>
            <a:r>
              <a:rPr b="1" lang="en"/>
              <a:t>Pros: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No session </a:t>
            </a:r>
            <a:r>
              <a:rPr lang="en"/>
              <a:t>interruptions</a:t>
            </a:r>
            <a:r>
              <a:rPr lang="en"/>
              <a:t> if backend container dies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Cons:</a:t>
            </a:r>
            <a:endParaRPr b="1"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Additional Complexity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Potential single point of failure with your session cache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3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Hazelcast example </a:t>
            </a:r>
            <a:br>
              <a:rPr lang="en"/>
            </a:br>
            <a:r>
              <a:rPr lang="en" sz="1600"/>
              <a:t>https://github.com/hazelcast/hazelcast-tomcat-sessionmanager</a:t>
            </a:r>
            <a:endParaRPr sz="1600"/>
          </a:p>
        </p:txBody>
      </p:sp>
      <p:sp>
        <p:nvSpPr>
          <p:cNvPr id="199" name="Google Shape;199;p33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ENV JAVA_OPTS </a:t>
            </a: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“-Dhazelcast.client.config=/usr/local/tomcat/lib/hazelcast-client.xml -Dhazelcast.member.address=... ”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RUN </a:t>
            </a: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curl -s -o hazelcast.tgz "https://download.hazelcast.com/download…" \     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      &amp;&amp; tar -xzf hazelcast.tgz \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      &amp;&amp; cp hazelcast-*/hazelcast-*/lib/hazelcast-all-3.7.3.jar  /usr/local/tomcat/lib/hazelcast-all-3.7.3.jar \                                         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100">
                <a:latin typeface="Courier New"/>
                <a:ea typeface="Courier New"/>
                <a:cs typeface="Courier New"/>
                <a:sym typeface="Courier New"/>
              </a:rPr>
              <a:t>        &amp;&amp; rm -rf hazelcast*</a:t>
            </a:r>
            <a:endParaRPr sz="11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ADD </a:t>
            </a:r>
            <a:r>
              <a:rPr lang="en" sz="1400" u="sng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https://github.com/hazelcast/…</a:t>
            </a: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/usr/local/tomcat/lib/hazelcast-tomcat…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hazelcast-client.xml</a:t>
            </a: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/usr/local/tomcat/lib/hazelcast-client.xml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context.hazelcast</a:t>
            </a: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/usr/local/tomcat/conf/context.xml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— context.hazelcast changes —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&lt;Manager className="com.hazelcast.session.HazelcastSessionManager"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            clientOnly="true"/&gt;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Redis example</a:t>
            </a:r>
            <a:br>
              <a:rPr lang="en"/>
            </a:br>
            <a:r>
              <a:rPr lang="en" sz="1600"/>
              <a:t>https://redisson.org/articles/redis-based-tomcat-session-management.html</a:t>
            </a:r>
            <a:endParaRPr sz="1600"/>
          </a:p>
        </p:txBody>
      </p:sp>
      <p:sp>
        <p:nvSpPr>
          <p:cNvPr id="205" name="Google Shape;205;p34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ADD </a:t>
            </a:r>
            <a:r>
              <a:rPr lang="en" sz="1000">
                <a:latin typeface="Courier New"/>
                <a:ea typeface="Courier New"/>
                <a:cs typeface="Courier New"/>
                <a:sym typeface="Courier New"/>
              </a:rPr>
              <a:t>"https://repository.sonatype.org/service/local/artifact/maven/redirect?r=central-proxy&amp;g=org.redisson&amp;a=redisson-tomcat-8&amp;v=3.13.4&amp;e=jar" /usr/local/tomcat/lib/redisson-tomcat-8-3.13.4.jar</a:t>
            </a:r>
            <a:br>
              <a:rPr lang="en" sz="1400">
                <a:latin typeface="Courier New"/>
                <a:ea typeface="Courier New"/>
                <a:cs typeface="Courier New"/>
                <a:sym typeface="Courier New"/>
              </a:rPr>
            </a:b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ADD </a:t>
            </a:r>
            <a:r>
              <a:rPr lang="en" sz="1000">
                <a:latin typeface="Courier New"/>
                <a:ea typeface="Courier New"/>
                <a:cs typeface="Courier New"/>
                <a:sym typeface="Courier New"/>
              </a:rPr>
              <a:t>"https://repository.sonatype.org/service/local/artifact/maven/redirect?r=central-proxy&amp;g=org.redisson&amp;a=redisson-all&amp;v=3.13.4&amp;e=jar" /usr/local/tomcat/lib/redisson-all-3.13.4.jar</a:t>
            </a:r>
            <a:br>
              <a:rPr lang="en" sz="1000">
                <a:latin typeface="Courier New"/>
                <a:ea typeface="Courier New"/>
                <a:cs typeface="Courier New"/>
                <a:sym typeface="Courier New"/>
              </a:rPr>
            </a:br>
            <a:endParaRPr sz="1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context.redis</a:t>
            </a: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/usr/local/tomcat/conf/context.xml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redisson.yaml /usr/local/tomcat/redisson.yaml</a:t>
            </a:r>
            <a:endParaRPr b="1"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— context.redis change —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&lt;Manager className="org.redisson.tomcat.RedissonSessionManager"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       configPath="</a:t>
            </a:r>
            <a:r>
              <a:rPr b="1" lang="en" sz="1400">
                <a:latin typeface="Courier New"/>
                <a:ea typeface="Courier New"/>
                <a:cs typeface="Courier New"/>
                <a:sym typeface="Courier New"/>
              </a:rPr>
              <a:t>${catalina.base}/redisson.yaml</a:t>
            </a: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       readMode="REDIS" updateMode="DEFAULT" broadcastSessionEvents="false"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400">
                <a:latin typeface="Courier New"/>
                <a:ea typeface="Courier New"/>
                <a:cs typeface="Courier New"/>
                <a:sym typeface="Courier New"/>
              </a:rPr>
              <a:t>        keyPrefix=""/&gt;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5"/>
          <p:cNvSpPr txBox="1"/>
          <p:nvPr>
            <p:ph type="title"/>
          </p:nvPr>
        </p:nvSpPr>
        <p:spPr>
          <a:xfrm>
            <a:off x="463375" y="445025"/>
            <a:ext cx="83688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u="sng">
                <a:solidFill>
                  <a:schemeClr val="hlink"/>
                </a:solidFill>
                <a:hlinkClick r:id="rId3"/>
              </a:rPr>
              <a:t>Multi-stage builds </a:t>
            </a:r>
            <a:endParaRPr/>
          </a:p>
        </p:txBody>
      </p:sp>
      <p:sp>
        <p:nvSpPr>
          <p:cNvPr id="211" name="Google Shape;211;p35"/>
          <p:cNvSpPr txBox="1"/>
          <p:nvPr>
            <p:ph idx="1" type="body"/>
          </p:nvPr>
        </p:nvSpPr>
        <p:spPr>
          <a:xfrm>
            <a:off x="545750" y="1152475"/>
            <a:ext cx="82866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Subsequent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FROM </a:t>
            </a:r>
            <a:r>
              <a:rPr lang="en"/>
              <a:t>statement(s) creates a new image.</a:t>
            </a:r>
            <a:br>
              <a:rPr lang="en"/>
            </a:br>
            <a:br>
              <a:rPr lang="en"/>
            </a:br>
            <a:r>
              <a:rPr lang="en"/>
              <a:t>Reference previous images for artifacts. Good for different stages of a build process, keeps final image size down.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TL;DR: Using docker to compile </a:t>
            </a:r>
            <a:r>
              <a:rPr b="1" lang="en"/>
              <a:t>and</a:t>
            </a:r>
            <a:r>
              <a:rPr lang="en"/>
              <a:t> package.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FROM maven: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3.8.6-eclipse-temurin-11 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as </a:t>
            </a:r>
            <a:r>
              <a:rPr lang="en" sz="15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compile</a:t>
            </a:r>
            <a:endParaRPr sz="15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COPY src /src</a:t>
            </a:r>
            <a:endParaRPr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RUN cd src &amp;&amp; 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mvn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 clean package</a:t>
            </a:r>
            <a:br>
              <a:rPr lang="en" sz="1500"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" sz="15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FROM tomcat:10.1.1-jre17-temurin</a:t>
            </a:r>
            <a:br>
              <a:rPr lang="en" sz="15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COPY -–from=</a:t>
            </a:r>
            <a:r>
              <a:rPr lang="en" sz="15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compile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 /src/myapp.war </a:t>
            </a:r>
            <a:br>
              <a:rPr lang="en" sz="15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/usr/local/tomcat/webapps/myapp.war </a:t>
            </a:r>
            <a:endParaRPr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500"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concepts</a:t>
            </a:r>
            <a:endParaRPr/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685800" y="1152475"/>
            <a:ext cx="8146500" cy="34956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1 container = 1 task: </a:t>
            </a:r>
            <a:r>
              <a:rPr lang="en"/>
              <a:t>If multiple tasks are needed, multiple containers are needed. Then you’d likely need an orchestration layer</a:t>
            </a:r>
            <a:r>
              <a:rPr lang="en"/>
              <a:t> (eg: Kubernetes, Docker compose, …)</a:t>
            </a:r>
            <a:endParaRPr/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/>
              <a:t>Historical anti-pattern: Using Supervisord</a:t>
            </a:r>
            <a:endParaRPr sz="16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br>
              <a:rPr lang="en"/>
            </a:b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/>
              <a:t>Containers are configured during deployment via Environment Variables:</a:t>
            </a:r>
            <a:br>
              <a:rPr b="1" lang="en"/>
            </a:br>
            <a:r>
              <a:rPr b="1" lang="en"/>
              <a:t>	</a:t>
            </a:r>
            <a:r>
              <a:rPr lang="en"/>
              <a:t>Passwords, Connection Strings, Tokens, …</a:t>
            </a:r>
            <a:br>
              <a:rPr lang="en"/>
            </a:br>
            <a:r>
              <a:rPr lang="en"/>
              <a:t>	ENV takes 1st priority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/>
              <a:t>Fallback/Secondary method: config files</a:t>
            </a:r>
            <a:endParaRPr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get started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Dockerfile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A plaintext file </a:t>
            </a:r>
            <a:r>
              <a:rPr lang="en"/>
              <a:t>that describes how your container is built. Called Dockerfile because it’s named “Dockerfile”. No extensions.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Key commands: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FROM, COPY/ADD, RUN, EXPOSE, CMD/ENTRYPOINT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Full reference:</a:t>
            </a:r>
            <a:br>
              <a:rPr lang="en"/>
            </a:br>
            <a:r>
              <a:rPr lang="en"/>
              <a:t>https://docs.docker.com/engine/reference/builder/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Base image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685800" y="1152475"/>
            <a:ext cx="81465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Start from the official tomcat </a:t>
            </a:r>
            <a:r>
              <a:rPr lang="en"/>
              <a:t>image: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https://hub.docker.com/_/tomcat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eg: FROM tomcat:latest</a:t>
            </a:r>
            <a:br>
              <a:rPr lang="en">
                <a:latin typeface="Courier New"/>
                <a:ea typeface="Courier New"/>
                <a:cs typeface="Courier New"/>
                <a:sym typeface="Courier New"/>
              </a:rPr>
            </a:b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Pick not only the tomcat version, but also corresponding Java version.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Java: jre/jdk, AWS Correto, v8,v11,v17, openjdk now known as temurin (Adopt OpenJDK)</a:t>
            </a:r>
            <a:endParaRPr/>
          </a:p>
          <a:p>
            <a: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No Oracle Java offerings due to licensing</a:t>
            </a:r>
            <a:endParaRPr/>
          </a:p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Tomcat: 8.5 -&gt; 10.1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 so far				Our Directory Structure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491100" y="115247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FROM tomcat:10.1.1-jre17-temurin</a:t>
            </a:r>
            <a:r>
              <a:rPr lang="en" sz="1200"/>
              <a:t> </a:t>
            </a:r>
            <a:br>
              <a:rPr lang="en" sz="1200"/>
            </a:b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685800" y="445025"/>
            <a:ext cx="81465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</a:t>
            </a:r>
            <a:r>
              <a:rPr lang="en"/>
              <a:t>d</a:t>
            </a:r>
            <a:r>
              <a:rPr lang="en"/>
              <a:t>eployable</a:t>
            </a:r>
            <a:endParaRPr/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685800" y="1152475"/>
            <a:ext cx="8146500" cy="11232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Place war file in /usr/local/tomcat/webapps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COPY myapp.war /usr/local/tomcat/webapps/myapp.war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685800" y="2275675"/>
            <a:ext cx="8146500" cy="5727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Congrats </a:t>
            </a:r>
            <a:r>
              <a:rPr lang="en"/>
              <a:t>🎉 </a:t>
            </a:r>
            <a:r>
              <a:rPr lang="en"/>
              <a:t>We’re done! </a:t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685800" y="3045900"/>
            <a:ext cx="8146500" cy="5727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/>
              <a:t>… if our application doesn’t need any configuration. Ala “hello world!”.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491250" y="445025"/>
            <a:ext cx="8341200" cy="572700"/>
          </a:xfrm>
          <a:prstGeom prst="rect">
            <a:avLst/>
          </a:prstGeom>
        </p:spPr>
        <p:txBody>
          <a:bodyPr anchorCtr="0" anchor="b" bIns="45700" lIns="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Dockerfile						Our Directory Structure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491100" y="115247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FROM tomcat:10.1.1-jre17-temurin</a:t>
            </a:r>
            <a:r>
              <a:rPr lang="en" sz="1200"/>
              <a:t> </a:t>
            </a:r>
            <a:br>
              <a:rPr lang="en" sz="1200"/>
            </a:b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COPY </a:t>
            </a:r>
            <a:r>
              <a:rPr lang="en" sz="12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200">
                <a:latin typeface="Courier New"/>
                <a:ea typeface="Courier New"/>
                <a:cs typeface="Courier New"/>
                <a:sym typeface="Courier New"/>
              </a:rPr>
              <a:t>/usr/local/tomcat/webapps/myapp.war</a:t>
            </a:r>
            <a:endParaRPr sz="12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4835575" y="1245925"/>
            <a:ext cx="3949800" cy="3416400"/>
          </a:xfrm>
          <a:prstGeom prst="rect">
            <a:avLst/>
          </a:prstGeom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-317500" lvl="0" marL="457200" rtl="0" algn="l">
              <a:spcBef>
                <a:spcPts val="360"/>
              </a:spcBef>
              <a:spcAft>
                <a:spcPts val="0"/>
              </a:spcAft>
              <a:buSzPts val="14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Dockerfile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ourier New"/>
              <a:buChar char="●"/>
            </a:pPr>
            <a:r>
              <a:rPr lang="en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myapp.war</a:t>
            </a:r>
            <a:endParaRPr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U_Preso_16x9_v6">
  <a:themeElements>
    <a:clrScheme name="Stanford2">
      <a:dk1>
        <a:srgbClr val="000000"/>
      </a:dk1>
      <a:lt1>
        <a:srgbClr val="FFFFFF"/>
      </a:lt1>
      <a:dk2>
        <a:srgbClr val="DAD7CB"/>
      </a:dk2>
      <a:lt2>
        <a:srgbClr val="8C1515"/>
      </a:lt2>
      <a:accent1>
        <a:srgbClr val="8D3C1E"/>
      </a:accent1>
      <a:accent2>
        <a:srgbClr val="00505C"/>
      </a:accent2>
      <a:accent3>
        <a:srgbClr val="53284F"/>
      </a:accent3>
      <a:accent4>
        <a:srgbClr val="175E54"/>
      </a:accent4>
      <a:accent5>
        <a:srgbClr val="4D4F53"/>
      </a:accent5>
      <a:accent6>
        <a:srgbClr val="D2C295"/>
      </a:accent6>
      <a:hlink>
        <a:srgbClr val="A4001D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